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319" r:id="rId3"/>
    <p:sldId id="320" r:id="rId4"/>
    <p:sldId id="321" r:id="rId5"/>
    <p:sldId id="322" r:id="rId6"/>
    <p:sldId id="323" r:id="rId7"/>
    <p:sldId id="324" r:id="rId8"/>
    <p:sldId id="325" r:id="rId9"/>
    <p:sldId id="336" r:id="rId10"/>
    <p:sldId id="308" r:id="rId11"/>
    <p:sldId id="337" r:id="rId12"/>
    <p:sldId id="309" r:id="rId13"/>
    <p:sldId id="310" r:id="rId14"/>
    <p:sldId id="316" r:id="rId15"/>
    <p:sldId id="341" r:id="rId16"/>
    <p:sldId id="327" r:id="rId17"/>
    <p:sldId id="326" r:id="rId18"/>
    <p:sldId id="328" r:id="rId19"/>
    <p:sldId id="329" r:id="rId20"/>
    <p:sldId id="330" r:id="rId21"/>
    <p:sldId id="338" r:id="rId22"/>
    <p:sldId id="332" r:id="rId23"/>
    <p:sldId id="340" r:id="rId24"/>
    <p:sldId id="318"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1C7"/>
    <a:srgbClr val="FFC31E"/>
    <a:srgbClr val="0082C8"/>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5" autoAdjust="0"/>
    <p:restoredTop sz="76400" autoAdjust="0"/>
  </p:normalViewPr>
  <p:slideViewPr>
    <p:cSldViewPr snapToGrid="0">
      <p:cViewPr varScale="1">
        <p:scale>
          <a:sx n="86" d="100"/>
          <a:sy n="86" d="100"/>
        </p:scale>
        <p:origin x="101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E799-A09E-4E04-BAA1-9F7502F6E9C6}" type="datetimeFigureOut">
              <a:rPr lang="en-AU" smtClean="0"/>
              <a:t>5/04/2018</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cVMKXKoGu_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learn how to design apps we will explore the MIT App Inventor. We will write algorithms to create a fun, playable mini-golf app.</a:t>
            </a:r>
          </a:p>
          <a:p>
            <a:r>
              <a:rPr lang="en-AU" dirty="0"/>
              <a:t>We will use computers, and work in small groups. Let’s take a look at the key features of the MIT App Inventor before we get started.</a:t>
            </a: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209554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video tutorial will step through how to create a new program in the MIT App Inventor, and show how to create a simple example app called “talk to me”.</a:t>
            </a:r>
          </a:p>
          <a:p>
            <a:r>
              <a:rPr lang="en-AU" dirty="0"/>
              <a:t>A couple of things to think about before we start designing our own app:</a:t>
            </a:r>
          </a:p>
          <a:p>
            <a:r>
              <a:rPr lang="en-AU" dirty="0"/>
              <a:t>We can use an android mobile phone, or tablet, to test out our app while we are designing it. Or, we can use an ‘android emulator’ on the internet.</a:t>
            </a:r>
          </a:p>
          <a:p>
            <a:r>
              <a:rPr lang="en-AU" dirty="0"/>
              <a:t>We’ll need an email account to use the MIT App Inventor, this could be a school account, or, you could set up a free online google (Gmail) account, to do this visit: https://accounts.google.com/SignUp?hl=en </a:t>
            </a:r>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367045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two key windows to work in, DESIGNER, and BLOCK.</a:t>
            </a:r>
          </a:p>
          <a:p>
            <a:r>
              <a:rPr lang="en-AU" u="sng" dirty="0"/>
              <a:t>MIT App Inventor: Designer Editor:</a:t>
            </a:r>
          </a:p>
          <a:p>
            <a:pPr defTabSz="990478">
              <a:defRPr/>
            </a:pPr>
            <a:r>
              <a:rPr lang="en-AU" dirty="0"/>
              <a:t>Think of a component as a “piece” of your app. A component may be an image, some text, or something else.</a:t>
            </a:r>
          </a:p>
          <a:p>
            <a:r>
              <a:rPr lang="en-AU" dirty="0"/>
              <a:t>The </a:t>
            </a:r>
            <a:r>
              <a:rPr lang="en-AU" b="1" dirty="0"/>
              <a:t>designer editor </a:t>
            </a:r>
            <a:r>
              <a:rPr lang="en-AU" dirty="0"/>
              <a:t>allows you to add different </a:t>
            </a:r>
            <a:r>
              <a:rPr lang="en-AU" b="1" dirty="0"/>
              <a:t>“components” </a:t>
            </a:r>
            <a:r>
              <a:rPr lang="en-AU" dirty="0"/>
              <a:t>to your app. These can be on-screen (visible to the user) and off-screen.</a:t>
            </a:r>
          </a:p>
          <a:p>
            <a:pPr defTabSz="990478">
              <a:defRPr/>
            </a:pPr>
            <a:r>
              <a:rPr lang="en-AU" dirty="0"/>
              <a:t>The </a:t>
            </a:r>
            <a:r>
              <a:rPr lang="en-AU" b="1" dirty="0"/>
              <a:t>‘palette’ </a:t>
            </a:r>
            <a:r>
              <a:rPr lang="en-AU" dirty="0"/>
              <a:t>menu on the left-hand side of the designer screen lists categories of components, which can be added to your app.</a:t>
            </a:r>
          </a:p>
          <a:p>
            <a:pPr defTabSz="990478">
              <a:defRPr/>
            </a:pPr>
            <a:r>
              <a:rPr lang="en-AU" dirty="0"/>
              <a:t>The </a:t>
            </a:r>
            <a:r>
              <a:rPr lang="en-AU" b="1" dirty="0"/>
              <a:t>‘viewer’ </a:t>
            </a:r>
            <a:r>
              <a:rPr lang="en-AU" dirty="0"/>
              <a:t>is where you can see and preview the components you’ve chosen for your app.</a:t>
            </a:r>
          </a:p>
          <a:p>
            <a:pPr defTabSz="990478">
              <a:defRPr/>
            </a:pPr>
            <a:r>
              <a:rPr lang="en-AU" dirty="0"/>
              <a:t>The </a:t>
            </a:r>
            <a:r>
              <a:rPr lang="en-AU" b="1" dirty="0"/>
              <a:t>‘components’ </a:t>
            </a:r>
            <a:r>
              <a:rPr lang="en-AU" dirty="0"/>
              <a:t>menu allows you to select a component to work on.</a:t>
            </a:r>
          </a:p>
          <a:p>
            <a:pPr defTabSz="990478">
              <a:defRPr/>
            </a:pPr>
            <a:r>
              <a:rPr lang="en-AU" dirty="0"/>
              <a:t>The </a:t>
            </a:r>
            <a:r>
              <a:rPr lang="en-AU" b="1" dirty="0"/>
              <a:t>‘properties’ </a:t>
            </a:r>
            <a:r>
              <a:rPr lang="en-AU" dirty="0"/>
              <a:t>menu on the right-hand side of the designer screen allows you to modify a component you have selected to work on (for example, changing the colour of a selected text component).</a:t>
            </a:r>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12</a:t>
            </a:fld>
            <a:endParaRPr lang="en-AU">
              <a:solidFill>
                <a:prstClr val="black"/>
              </a:solidFill>
              <a:latin typeface="Calibri" panose="020F0502020204030204"/>
            </a:endParaRPr>
          </a:p>
        </p:txBody>
      </p:sp>
    </p:spTree>
    <p:extLst>
      <p:ext uri="{BB962C8B-B14F-4D97-AF65-F5344CB8AC3E}">
        <p14:creationId xmlns:p14="http://schemas.microsoft.com/office/powerpoint/2010/main" val="393701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u="sng" dirty="0"/>
              <a:t>MIT App Inventor: Block Editor:</a:t>
            </a:r>
          </a:p>
          <a:p>
            <a:pPr fontAlgn="base"/>
            <a:r>
              <a:rPr lang="en-AU" sz="1300" dirty="0"/>
              <a:t>The </a:t>
            </a:r>
            <a:r>
              <a:rPr lang="en-AU" sz="1300" b="1" dirty="0"/>
              <a:t>blocks editor </a:t>
            </a:r>
            <a:r>
              <a:rPr lang="en-AU" sz="1300" dirty="0"/>
              <a:t>is used to program the app's behaviour.</a:t>
            </a:r>
          </a:p>
          <a:p>
            <a:pPr fontAlgn="base"/>
            <a:r>
              <a:rPr lang="en-AU" dirty="0" smtClean="0"/>
              <a:t>The </a:t>
            </a:r>
            <a:r>
              <a:rPr lang="en-AU" dirty="0"/>
              <a:t>blocks used </a:t>
            </a:r>
            <a:r>
              <a:rPr lang="en-AU" dirty="0" smtClean="0"/>
              <a:t>are just </a:t>
            </a:r>
            <a:r>
              <a:rPr lang="en-AU" dirty="0"/>
              <a:t>like the </a:t>
            </a:r>
            <a:r>
              <a:rPr lang="en-AU" dirty="0" smtClean="0"/>
              <a:t>BLOCKLY </a:t>
            </a:r>
            <a:r>
              <a:rPr lang="en-AU" dirty="0"/>
              <a:t>coding</a:t>
            </a:r>
            <a:r>
              <a:rPr lang="en-AU" baseline="0" dirty="0"/>
              <a:t> we did </a:t>
            </a:r>
            <a:r>
              <a:rPr lang="en-AU" baseline="0" dirty="0" smtClean="0"/>
              <a:t>in the previous session (Minecraft and Flappy Birds exercises).</a:t>
            </a:r>
          </a:p>
          <a:p>
            <a:pPr fontAlgn="base"/>
            <a:r>
              <a:rPr lang="en-AU" baseline="0" dirty="0" smtClean="0"/>
              <a:t>The </a:t>
            </a:r>
            <a:r>
              <a:rPr lang="en-AU" b="1" baseline="0" dirty="0" smtClean="0"/>
              <a:t>“blocks” </a:t>
            </a:r>
            <a:r>
              <a:rPr lang="en-AU" baseline="0" dirty="0" smtClean="0"/>
              <a:t>menu has built in blocks for behaviours, and you can drag these into the </a:t>
            </a:r>
            <a:r>
              <a:rPr lang="en-AU" b="1" baseline="0" dirty="0" smtClean="0"/>
              <a:t>‘blocks viewer’.</a:t>
            </a:r>
          </a:p>
          <a:p>
            <a:pPr defTabSz="990478" fontAlgn="base">
              <a:defRPr/>
            </a:pPr>
            <a:r>
              <a:rPr lang="en-AU" baseline="0" dirty="0" smtClean="0"/>
              <a:t>The blocks are broken into different types by colour in menu. </a:t>
            </a:r>
            <a:r>
              <a:rPr lang="en-AU" b="0" baseline="0" dirty="0" smtClean="0"/>
              <a:t>Some components have their own specific blocks. You can explore these when you are designing your app.</a:t>
            </a:r>
          </a:p>
          <a:p>
            <a:pPr fontAlgn="base"/>
            <a:r>
              <a:rPr lang="en-AU" b="0" baseline="0" dirty="0" smtClean="0"/>
              <a:t>Just like in BLOCKLY, the blocks need to join together to create the behaviour, or action. You can decide “what happens if” a certain action is undertaken by the user of the app, for example, “when the space bar is pressed”… “display the message ‘well done’”.</a:t>
            </a:r>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13</a:t>
            </a:fld>
            <a:endParaRPr lang="en-AU">
              <a:solidFill>
                <a:prstClr val="black"/>
              </a:solidFill>
              <a:latin typeface="Calibri" panose="020F0502020204030204"/>
            </a:endParaRPr>
          </a:p>
        </p:txBody>
      </p:sp>
    </p:spTree>
    <p:extLst>
      <p:ext uri="{BB962C8B-B14F-4D97-AF65-F5344CB8AC3E}">
        <p14:creationId xmlns:p14="http://schemas.microsoft.com/office/powerpoint/2010/main" val="159580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14</a:t>
            </a:fld>
            <a:endParaRPr lang="en-AU">
              <a:solidFill>
                <a:prstClr val="black"/>
              </a:solidFill>
              <a:latin typeface="Calibri" panose="020F0502020204030204"/>
            </a:endParaRPr>
          </a:p>
        </p:txBody>
      </p:sp>
    </p:spTree>
    <p:extLst>
      <p:ext uri="{BB962C8B-B14F-4D97-AF65-F5344CB8AC3E}">
        <p14:creationId xmlns:p14="http://schemas.microsoft.com/office/powerpoint/2010/main" val="75434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15</a:t>
            </a:fld>
            <a:endParaRPr lang="en-AU">
              <a:solidFill>
                <a:prstClr val="black"/>
              </a:solidFill>
              <a:latin typeface="Calibri" panose="020F0502020204030204"/>
            </a:endParaRPr>
          </a:p>
        </p:txBody>
      </p:sp>
    </p:spTree>
    <p:extLst>
      <p:ext uri="{BB962C8B-B14F-4D97-AF65-F5344CB8AC3E}">
        <p14:creationId xmlns:p14="http://schemas.microsoft.com/office/powerpoint/2010/main" val="241621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see</a:t>
            </a:r>
            <a:r>
              <a:rPr lang="en-AU" baseline="0" dirty="0" smtClean="0"/>
              <a:t> if we can write an algorithm to find the best way for a tour operator to travel between a network of tropical islands!</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361596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People who build networks need to work out the most efficient way to make connections. Connecting everything to a network once, and in the most efficient way, is often labelled as the “</a:t>
            </a:r>
            <a:r>
              <a:rPr lang="en-AU" sz="1100" b="1" dirty="0"/>
              <a:t>minimum spanning tree” </a:t>
            </a:r>
            <a:r>
              <a:rPr lang="en-AU" sz="1100" dirty="0"/>
              <a:t>of a network. </a:t>
            </a:r>
          </a:p>
          <a:p>
            <a:r>
              <a:rPr lang="en-AU" sz="1100" dirty="0"/>
              <a:t>This is a very important area of computer science,  and something algorithms can assist with.</a:t>
            </a:r>
          </a:p>
          <a:p>
            <a:pPr defTabSz="990478">
              <a:defRPr/>
            </a:pPr>
            <a:r>
              <a:rPr lang="en-AU" sz="1100" dirty="0"/>
              <a:t>The image on the slide represents a network, with each of the circles an item in the network, and each of the arrows a connection. When we remove the red arrows, each circle is only connected to the network once, and by the shortest arrows possible. The </a:t>
            </a:r>
            <a:r>
              <a:rPr lang="en-AU" sz="1100" u="sng" dirty="0"/>
              <a:t>blue arrows </a:t>
            </a:r>
            <a:r>
              <a:rPr lang="en-AU" sz="1100" dirty="0"/>
              <a:t>are the </a:t>
            </a:r>
            <a:r>
              <a:rPr lang="en-AU" sz="1100" b="1" dirty="0"/>
              <a:t>minimum spanning tree </a:t>
            </a:r>
            <a:r>
              <a:rPr lang="en-AU" sz="1100" dirty="0"/>
              <a:t>of the network in this case.</a:t>
            </a:r>
          </a:p>
          <a:p>
            <a:r>
              <a:rPr lang="en-AU" sz="1100" dirty="0"/>
              <a:t>Many of the algorithms created to find the minimal spanning tree of a network are called </a:t>
            </a:r>
            <a:r>
              <a:rPr lang="en-AU" sz="1100" b="1" dirty="0"/>
              <a:t>‘greedy’ </a:t>
            </a:r>
            <a:r>
              <a:rPr lang="en-AU" sz="1100" dirty="0"/>
              <a:t>algorithms. Greedy algorithms build up a solution piece by piece, always choosing the next piece that offers the most obvious and immediate benefit. </a:t>
            </a:r>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320735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143800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180773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Can you remember the session when you were writing code, or instructions, for a person to make it through the maze / obstacle course? </a:t>
            </a:r>
          </a:p>
          <a:p>
            <a:pPr defTabSz="990478">
              <a:defRPr/>
            </a:pPr>
            <a:r>
              <a:rPr lang="en-AU" dirty="0"/>
              <a:t>To make a computer do something, we have to write a computer program using very specific instructions, or procedures. We have to tell the computer, step by step, exactly what we want it to do. </a:t>
            </a:r>
          </a:p>
          <a:p>
            <a:pPr defTabSz="990478">
              <a:defRPr/>
            </a:pPr>
            <a:r>
              <a:rPr lang="en-AU" dirty="0"/>
              <a:t>The computer can then "execute" or “run” the program, by following each step in the procedure mechanically.</a:t>
            </a:r>
          </a:p>
          <a:p>
            <a:r>
              <a:rPr lang="en-AU" dirty="0"/>
              <a:t>When we tell the computer </a:t>
            </a:r>
            <a:r>
              <a:rPr lang="en-AU" i="1" dirty="0"/>
              <a:t>what</a:t>
            </a:r>
            <a:r>
              <a:rPr lang="en-AU" dirty="0"/>
              <a:t> to do, we also get to choose </a:t>
            </a:r>
            <a:r>
              <a:rPr lang="en-AU" i="1" dirty="0"/>
              <a:t>how</a:t>
            </a:r>
            <a:r>
              <a:rPr lang="en-AU" dirty="0"/>
              <a:t> it's going to do it. That's where </a:t>
            </a:r>
            <a:r>
              <a:rPr lang="en-AU" b="1" dirty="0"/>
              <a:t>computer algorithms</a:t>
            </a:r>
            <a:r>
              <a:rPr lang="en-AU" dirty="0"/>
              <a:t> come in. </a:t>
            </a:r>
          </a:p>
          <a:p>
            <a:r>
              <a:rPr lang="en-AU" sz="1300" dirty="0"/>
              <a:t>An algorithm is a set of rules that tells you what to do in a given set of circumstances, for instance ‘If the traffic light is red, I stop’. Creating an algorithm simplifies decision-making and increases the efficiency of a procedure. </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4064605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20</a:t>
            </a:fld>
            <a:endParaRPr lang="en-AU"/>
          </a:p>
        </p:txBody>
      </p:sp>
    </p:spTree>
    <p:extLst>
      <p:ext uri="{BB962C8B-B14F-4D97-AF65-F5344CB8AC3E}">
        <p14:creationId xmlns:p14="http://schemas.microsoft.com/office/powerpoint/2010/main" val="3003406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21</a:t>
            </a:fld>
            <a:endParaRPr lang="en-AU"/>
          </a:p>
        </p:txBody>
      </p:sp>
    </p:spTree>
    <p:extLst>
      <p:ext uri="{BB962C8B-B14F-4D97-AF65-F5344CB8AC3E}">
        <p14:creationId xmlns:p14="http://schemas.microsoft.com/office/powerpoint/2010/main" val="1976500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may have found the spanning tree already using a different method. But prims algorithm always </a:t>
            </a:r>
            <a:r>
              <a:rPr lang="en-AU" dirty="0" smtClean="0"/>
              <a:t>works. </a:t>
            </a:r>
            <a:r>
              <a:rPr lang="en-AU" dirty="0"/>
              <a:t>It is sometimes used by computers for larger scale </a:t>
            </a:r>
            <a:r>
              <a:rPr lang="en-AU" dirty="0" smtClean="0"/>
              <a:t>maps. </a:t>
            </a:r>
            <a:r>
              <a:rPr lang="en-AU" dirty="0"/>
              <a:t>Imagine if you had 100 Islands to connect your route </a:t>
            </a:r>
            <a:r>
              <a:rPr lang="en-AU" dirty="0" smtClean="0"/>
              <a:t>too! Let’s take a look at how it works.</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22</a:t>
            </a:fld>
            <a:endParaRPr lang="en-AU"/>
          </a:p>
        </p:txBody>
      </p:sp>
    </p:spTree>
    <p:extLst>
      <p:ext uri="{BB962C8B-B14F-4D97-AF65-F5344CB8AC3E}">
        <p14:creationId xmlns:p14="http://schemas.microsoft.com/office/powerpoint/2010/main" val="528311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u="sng" dirty="0"/>
              <a:t>Example Solution using Prims Algorithm</a:t>
            </a:r>
          </a:p>
          <a:p>
            <a:r>
              <a:rPr lang="en-AU" sz="1000" b="1" dirty="0"/>
              <a:t>Step 1: </a:t>
            </a:r>
            <a:r>
              <a:rPr lang="en-AU" sz="1000" dirty="0"/>
              <a:t>Choose an Island to begin with, lets choose Shop Island… </a:t>
            </a:r>
            <a:r>
              <a:rPr lang="en-AU" sz="1000" dirty="0" smtClean="0"/>
              <a:t>If </a:t>
            </a:r>
            <a:r>
              <a:rPr lang="en-AU" sz="1000" dirty="0"/>
              <a:t>we are on Shop Island, we now need to look see what the cheapest route or “best” Island to connect to is from Shop Island. </a:t>
            </a:r>
            <a:r>
              <a:rPr lang="en-AU" sz="1000" dirty="0" smtClean="0"/>
              <a:t>Who </a:t>
            </a:r>
            <a:r>
              <a:rPr lang="en-AU" sz="1000" dirty="0"/>
              <a:t>can tell me? It’s Route A (RA) to Scarecrow Island ($1).</a:t>
            </a:r>
            <a:br>
              <a:rPr lang="en-AU" sz="1000" dirty="0"/>
            </a:br>
            <a:r>
              <a:rPr lang="en-AU" sz="1000" b="1" dirty="0" smtClean="0"/>
              <a:t>Step </a:t>
            </a:r>
            <a:r>
              <a:rPr lang="en-AU" sz="1000" b="1" dirty="0"/>
              <a:t>2: </a:t>
            </a:r>
            <a:r>
              <a:rPr lang="en-AU" sz="1000" dirty="0"/>
              <a:t>Now, we are still on Shop Island and we also have 1 connection to Scarecrow Island. </a:t>
            </a:r>
          </a:p>
          <a:p>
            <a:r>
              <a:rPr lang="en-AU" sz="1000" dirty="0"/>
              <a:t>So we now look for the “best” or cheapest route from </a:t>
            </a:r>
            <a:r>
              <a:rPr lang="en-AU" sz="1000" u="sng" dirty="0"/>
              <a:t>either</a:t>
            </a:r>
            <a:r>
              <a:rPr lang="en-AU" sz="1000" dirty="0"/>
              <a:t> Shop Island or Scarecrow Island. Which is it? In this case, it’s Route B from Scarecrow Island to Long Island ($2).</a:t>
            </a:r>
          </a:p>
          <a:p>
            <a:r>
              <a:rPr lang="en-AU" sz="1000" b="1" dirty="0" smtClean="0"/>
              <a:t>Step </a:t>
            </a:r>
            <a:r>
              <a:rPr lang="en-AU" sz="1000" b="1" dirty="0"/>
              <a:t>3: </a:t>
            </a:r>
            <a:r>
              <a:rPr lang="en-AU" sz="1000" dirty="0"/>
              <a:t>Now we have 2 islands with connections to Shop Island!</a:t>
            </a:r>
          </a:p>
          <a:p>
            <a:r>
              <a:rPr lang="en-AU" sz="1000" dirty="0"/>
              <a:t>So next, we need to look at Shop Island, Scarecrow Island and Long Island, to see which is the best or “cheapest” route to any of the remaining islands we haven’t connected to yet! Who can see what it is? It is Route B (RB) from Long Island to Penguin Island ($2).</a:t>
            </a:r>
          </a:p>
          <a:p>
            <a:r>
              <a:rPr lang="en-AU" sz="1000" b="1" dirty="0" smtClean="0"/>
              <a:t>Step </a:t>
            </a:r>
            <a:r>
              <a:rPr lang="en-AU" sz="1000" b="1" dirty="0"/>
              <a:t>4: </a:t>
            </a:r>
            <a:r>
              <a:rPr lang="en-AU" sz="1000" dirty="0"/>
              <a:t>Now we have 3 islands connected to Shop Island. Can anyone tell me which route to take to connect the 4</a:t>
            </a:r>
            <a:r>
              <a:rPr lang="en-AU" sz="1000" baseline="30000" dirty="0"/>
              <a:t>th</a:t>
            </a:r>
            <a:r>
              <a:rPr lang="en-AU" sz="1000" dirty="0"/>
              <a:t> Island?</a:t>
            </a:r>
          </a:p>
          <a:p>
            <a:r>
              <a:rPr lang="en-AU" sz="1000" dirty="0"/>
              <a:t>It’s Route C from Scarecrow Island, over to Sun Island ($3).</a:t>
            </a:r>
          </a:p>
          <a:p>
            <a:r>
              <a:rPr lang="en-AU" sz="1000" b="1" dirty="0" smtClean="0"/>
              <a:t>Step </a:t>
            </a:r>
            <a:r>
              <a:rPr lang="en-AU" sz="1000" b="1" dirty="0"/>
              <a:t>5: </a:t>
            </a:r>
            <a:r>
              <a:rPr lang="en-AU" sz="1000" dirty="0"/>
              <a:t>We now have connections to Shop Island, Scarecrow Island, Long Island, Penguin Island and Sun Island.</a:t>
            </a:r>
          </a:p>
          <a:p>
            <a:r>
              <a:rPr lang="en-AU" sz="1000" dirty="0"/>
              <a:t>The next cheapest route is…. Route B Sun Island to Treasure Island ($1).</a:t>
            </a:r>
          </a:p>
          <a:p>
            <a:pPr defTabSz="990478">
              <a:defRPr/>
            </a:pPr>
            <a:r>
              <a:rPr lang="en-AU" sz="1000" b="1" dirty="0" smtClean="0"/>
              <a:t>Step </a:t>
            </a:r>
            <a:r>
              <a:rPr lang="en-AU" sz="1000" b="1" dirty="0"/>
              <a:t>6: </a:t>
            </a:r>
            <a:r>
              <a:rPr lang="en-AU" sz="1000" dirty="0"/>
              <a:t>We now have connections to 6 islands! Shop Island, Scarecrow Island, Long Island, Penguin Island, Sun Island and Treasure Island. </a:t>
            </a:r>
          </a:p>
          <a:p>
            <a:pPr defTabSz="990478">
              <a:defRPr/>
            </a:pPr>
            <a:r>
              <a:rPr lang="en-AU" sz="1000" dirty="0"/>
              <a:t>The next cheapest route to the final, 7</a:t>
            </a:r>
            <a:r>
              <a:rPr lang="en-AU" sz="1000" baseline="30000" dirty="0"/>
              <a:t>th</a:t>
            </a:r>
            <a:r>
              <a:rPr lang="en-AU" sz="1000" dirty="0"/>
              <a:t> Island is… Route B from Shop Island to Delivery Island ($5).</a:t>
            </a:r>
          </a:p>
          <a:p>
            <a:pPr defTabSz="990478">
              <a:defRPr/>
            </a:pPr>
            <a:endParaRPr lang="en-AU" sz="1000" smtClean="0"/>
          </a:p>
          <a:p>
            <a:pPr defTabSz="990478">
              <a:defRPr/>
            </a:pPr>
            <a:r>
              <a:rPr lang="en-AU" sz="1000" smtClean="0"/>
              <a:t>The </a:t>
            </a:r>
            <a:r>
              <a:rPr lang="en-AU" sz="1000" dirty="0"/>
              <a:t>yellow lines represent the minimum spanning tree using Prims Algorithm, searching for the lowest cost, starting at Shop Island. If we started at a different island, the tree would most likely look different. If we were to repeat the challenge looking for the shortest distance, the minimal spanning tree might look different again. </a:t>
            </a:r>
          </a:p>
        </p:txBody>
      </p:sp>
      <p:sp>
        <p:nvSpPr>
          <p:cNvPr id="4" name="Slide Number Placeholder 3"/>
          <p:cNvSpPr>
            <a:spLocks noGrp="1"/>
          </p:cNvSpPr>
          <p:nvPr>
            <p:ph type="sldNum" sz="quarter" idx="10"/>
          </p:nvPr>
        </p:nvSpPr>
        <p:spPr/>
        <p:txBody>
          <a:bodyPr/>
          <a:lstStyle/>
          <a:p>
            <a:fld id="{D98E8A7A-9E0A-4F27-82F4-BF1E40D8FBEE}" type="slidenum">
              <a:rPr lang="en-AU" smtClean="0"/>
              <a:t>23</a:t>
            </a:fld>
            <a:endParaRPr lang="en-AU"/>
          </a:p>
        </p:txBody>
      </p:sp>
    </p:spTree>
    <p:extLst>
      <p:ext uri="{BB962C8B-B14F-4D97-AF65-F5344CB8AC3E}">
        <p14:creationId xmlns:p14="http://schemas.microsoft.com/office/powerpoint/2010/main" val="234020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24</a:t>
            </a:fld>
            <a:endParaRPr lang="en-AU">
              <a:solidFill>
                <a:prstClr val="black"/>
              </a:solidFill>
              <a:latin typeface="Calibri" panose="020F0502020204030204"/>
            </a:endParaRPr>
          </a:p>
        </p:txBody>
      </p:sp>
    </p:spTree>
    <p:extLst>
      <p:ext uri="{BB962C8B-B14F-4D97-AF65-F5344CB8AC3E}">
        <p14:creationId xmlns:p14="http://schemas.microsoft.com/office/powerpoint/2010/main" val="181903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Computers are very efficient at managing large amounts of data! Many clever algorithms have been written for managing data, such as putting data in order (SORTING), or searching for particular data. Some sorting and searching algorithms are faster or more efficient than others, and newer and more efficient algorithms are still being invented!</a:t>
            </a:r>
          </a:p>
          <a:p>
            <a:r>
              <a:rPr lang="en-AU" dirty="0"/>
              <a:t>Why would we need such algorithms? Imagine if you had the test scores of 1000 students and wanted to find the marks of the top 5 students. Going through all 1000 marks one by one without a computer would take a lot of time. A searching algorithm could perform this task for you quickly.</a:t>
            </a:r>
          </a:p>
          <a:p>
            <a:pPr defTabSz="990478">
              <a:defRPr/>
            </a:pPr>
            <a:r>
              <a:rPr lang="en-AU" dirty="0"/>
              <a:t>Video Link: </a:t>
            </a:r>
            <a:r>
              <a:rPr lang="en-AU" dirty="0">
                <a:hlinkClick r:id="rId3" tooltip="Share link"/>
              </a:rPr>
              <a:t>https://youtu.be/cVMKXKoGu_Y</a:t>
            </a:r>
            <a:endParaRPr lang="en-AU"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310851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Bubble Sort is the simplest sorting algorithm that works by repeatedly swapping the adjacent elements if they are in wrong order. The slide shows an example of the Bubble Sort algorithm sorting a set, or “array” of 5 numbers from smallest to largest.</a:t>
            </a:r>
          </a:p>
          <a:p>
            <a:endParaRPr lang="en-AU" dirty="0"/>
          </a:p>
          <a:p>
            <a:r>
              <a:rPr lang="en-AU" dirty="0"/>
              <a:t>Let’s try it out!</a:t>
            </a:r>
          </a:p>
          <a:p>
            <a:r>
              <a:rPr lang="en-AU" b="1" dirty="0"/>
              <a:t>Activity 6.3.1:</a:t>
            </a:r>
          </a:p>
          <a:p>
            <a:r>
              <a:rPr lang="en-AU" dirty="0"/>
              <a:t>Ask all students to stand up and form a line. Next, ask the students to sort themselves into height order, using only the Bubble Sort Algorithm. They will need to choose which end they are starting at, then compare the two adjacent people, decide if they swap, and repeat along the line. Then, repeat the process, until the line of students is in height order.</a:t>
            </a:r>
          </a:p>
          <a:p>
            <a:r>
              <a:rPr lang="en-AU" dirty="0"/>
              <a:t>Note: You could form 2 or 3 lines for larger groups, perhaps making it a competition to see which group can sort into height the fastest. </a:t>
            </a:r>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167653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Algorithms </a:t>
            </a:r>
            <a:r>
              <a:rPr lang="en-AU" dirty="0" smtClean="0"/>
              <a:t>are </a:t>
            </a:r>
            <a:r>
              <a:rPr lang="en-AU" dirty="0"/>
              <a:t>everywhere! </a:t>
            </a:r>
            <a:r>
              <a:rPr lang="en-AU" dirty="0" smtClean="0"/>
              <a:t>What</a:t>
            </a:r>
            <a:r>
              <a:rPr lang="en-AU" baseline="0" dirty="0" smtClean="0"/>
              <a:t> examples can you think of, where it may be useful to have an algorithm helping to sort, search, or manage data?</a:t>
            </a:r>
            <a:endParaRPr lang="en-AU" dirty="0" smtClean="0"/>
          </a:p>
          <a:p>
            <a:r>
              <a:rPr lang="en-AU" dirty="0" smtClean="0"/>
              <a:t>Optional extension : Video “</a:t>
            </a:r>
            <a:r>
              <a:rPr lang="en-AU" baseline="0" dirty="0" smtClean="0"/>
              <a:t>What’s an algorithm </a:t>
            </a:r>
            <a:r>
              <a:rPr lang="en-AU" sz="1300" dirty="0"/>
              <a:t>By David J Malan”</a:t>
            </a:r>
          </a:p>
          <a:p>
            <a:r>
              <a:rPr lang="en-AU" dirty="0" smtClean="0"/>
              <a:t>https://www.youtube.com/watch?v=8_eF-pnZrxo </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228851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 skills you need to be a great stage magician are exactly the same as those you need to be a great computer scientist: </a:t>
            </a:r>
            <a:r>
              <a:rPr lang="en-AU" b="1" i="0" dirty="0"/>
              <a:t>computational thinking. </a:t>
            </a:r>
            <a:endParaRPr lang="en-AU" b="1" i="0" dirty="0" smtClean="0"/>
          </a:p>
          <a:p>
            <a:r>
              <a:rPr lang="en-AU" i="0" dirty="0" smtClean="0"/>
              <a:t>Magic tricks,</a:t>
            </a:r>
            <a:r>
              <a:rPr lang="en-AU" i="0" baseline="0" dirty="0" smtClean="0"/>
              <a:t> especially card tricks, often use </a:t>
            </a:r>
            <a:r>
              <a:rPr lang="en-AU" i="0" dirty="0" smtClean="0"/>
              <a:t>algorithms</a:t>
            </a:r>
            <a:r>
              <a:rPr lang="en-AU" i="0" dirty="0"/>
              <a:t>! </a:t>
            </a:r>
            <a:r>
              <a:rPr lang="en-AU" i="0" dirty="0" smtClean="0"/>
              <a:t>Let’s take a look</a:t>
            </a:r>
            <a:r>
              <a:rPr lang="en-AU" i="0" baseline="0" dirty="0" smtClean="0"/>
              <a:t> at a magic trick called the “</a:t>
            </a:r>
            <a:r>
              <a:rPr lang="en-AU" i="0" dirty="0" smtClean="0"/>
              <a:t>21 </a:t>
            </a:r>
            <a:r>
              <a:rPr lang="en-AU" i="0" dirty="0"/>
              <a:t>card </a:t>
            </a:r>
            <a:r>
              <a:rPr lang="en-AU" i="0" dirty="0" smtClean="0"/>
              <a:t>trick”</a:t>
            </a:r>
            <a:r>
              <a:rPr lang="en-AU" i="0" baseline="0" dirty="0" smtClean="0"/>
              <a:t> and see if we can observe the algorithm.</a:t>
            </a:r>
          </a:p>
          <a:p>
            <a:r>
              <a:rPr lang="en-AU" i="0" baseline="0" dirty="0" smtClean="0"/>
              <a:t>Perform the 21 card trick with a student volunteer, demonstrating it to the group.</a:t>
            </a:r>
          </a:p>
          <a:p>
            <a:r>
              <a:rPr lang="en-AU" i="0" baseline="0" dirty="0" smtClean="0"/>
              <a:t>Next, perform the trick with a second student volunteer, showing the steps on the next slide to explore the algorithm. </a:t>
            </a:r>
          </a:p>
          <a:p>
            <a:endParaRPr lang="en-AU" i="0"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16416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for a second volunteer and perform the card trick again whilst explaining the algorithm for the trick. </a:t>
            </a:r>
          </a:p>
          <a:p>
            <a:r>
              <a:rPr lang="en-AU" dirty="0"/>
              <a:t>You’ll see some “repeats” and when to “stop”.</a:t>
            </a:r>
          </a:p>
          <a:p>
            <a:r>
              <a:rPr lang="en-AU" dirty="0"/>
              <a:t>There are many ways to write the Algorithm for this magic trick. It could be written like this:</a:t>
            </a:r>
          </a:p>
          <a:p>
            <a:r>
              <a:rPr lang="en-AU" dirty="0"/>
              <a:t>- Perform Steps 1 to 8 once.</a:t>
            </a:r>
          </a:p>
          <a:p>
            <a:r>
              <a:rPr lang="en-AU" dirty="0"/>
              <a:t>- Then, repeat Steps 2 and 3 once.</a:t>
            </a:r>
          </a:p>
          <a:p>
            <a:r>
              <a:rPr lang="en-AU" dirty="0"/>
              <a:t>- Ask volunteer which line their card is in.</a:t>
            </a:r>
          </a:p>
          <a:p>
            <a:pPr defTabSz="990478">
              <a:defRPr/>
            </a:pPr>
            <a:r>
              <a:rPr lang="en-AU" dirty="0"/>
              <a:t>- Then, repeat Steps 6, 7, and 8 once.</a:t>
            </a:r>
          </a:p>
          <a:p>
            <a:r>
              <a:rPr lang="en-AU" dirty="0"/>
              <a:t>- Then, repeat Steps 2 and 3 once.</a:t>
            </a:r>
          </a:p>
          <a:p>
            <a:r>
              <a:rPr lang="en-AU" dirty="0"/>
              <a:t>-  Ask volunteer which line their card is in.</a:t>
            </a:r>
          </a:p>
          <a:p>
            <a:pPr defTabSz="990478">
              <a:defRPr/>
            </a:pPr>
            <a:r>
              <a:rPr lang="en-AU" dirty="0"/>
              <a:t>- Then, repeat Steps 6, 7, and 8 for the final time.</a:t>
            </a:r>
          </a:p>
          <a:p>
            <a:pPr defTabSz="990478">
              <a:defRPr/>
            </a:pPr>
            <a:r>
              <a:rPr lang="en-AU" dirty="0"/>
              <a:t>- Then, repeat Steps 2 and 3 for the final time.</a:t>
            </a:r>
          </a:p>
          <a:p>
            <a:pPr defTabSz="990478">
              <a:defRPr/>
            </a:pPr>
            <a:r>
              <a:rPr lang="en-AU" dirty="0"/>
              <a:t>- Select the middle card from the middle line. End.</a:t>
            </a:r>
          </a:p>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7</a:t>
            </a:fld>
            <a:endParaRPr lang="en-AU">
              <a:solidFill>
                <a:prstClr val="black"/>
              </a:solidFill>
              <a:latin typeface="Calibri" panose="020F0502020204030204"/>
            </a:endParaRPr>
          </a:p>
        </p:txBody>
      </p:sp>
    </p:spTree>
    <p:extLst>
      <p:ext uri="{BB962C8B-B14F-4D97-AF65-F5344CB8AC3E}">
        <p14:creationId xmlns:p14="http://schemas.microsoft.com/office/powerpoint/2010/main" val="241485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Algorithms have important applications in networks.</a:t>
            </a:r>
          </a:p>
          <a:p>
            <a:r>
              <a:rPr lang="en-AU" dirty="0"/>
              <a:t>A </a:t>
            </a:r>
            <a:r>
              <a:rPr lang="en-AU" b="1" dirty="0"/>
              <a:t>network </a:t>
            </a:r>
            <a:r>
              <a:rPr lang="en-AU" dirty="0"/>
              <a:t>is a group or system of interconnected people, or things. Networks are everywhere in modern society, connecting one place to another. </a:t>
            </a:r>
          </a:p>
          <a:p>
            <a:r>
              <a:rPr lang="en-AU" dirty="0"/>
              <a:t>Some examples are: roads, water supply, electricity, telephone wires. What examples of networks can you think of?</a:t>
            </a:r>
          </a:p>
          <a:p>
            <a:r>
              <a:rPr lang="en-AU" b="1" dirty="0"/>
              <a:t>Computer networks </a:t>
            </a:r>
            <a:r>
              <a:rPr lang="en-AU" dirty="0"/>
              <a:t>exist at many levels, ranging from the microscopic connections between the computer hardware inside computers, through to the satellites that link the internet around the world.</a:t>
            </a:r>
          </a:p>
          <a:p>
            <a:r>
              <a:rPr lang="en-AU" dirty="0"/>
              <a:t>People who build networks often need to work out the most efficient way to make connections, which can be a difficult problem. Imagine having 10, 000 homes to connect to the electricity network! That could be very costly and expensive. It is important to work out the most efficient way to connect each home to minimise costs. </a:t>
            </a:r>
            <a:r>
              <a:rPr lang="en-AU" b="1" dirty="0"/>
              <a:t>Algorithms </a:t>
            </a:r>
            <a:r>
              <a:rPr lang="en-AU" dirty="0"/>
              <a:t>can be used to identify the most efficient networks.</a:t>
            </a:r>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295825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word "app" is an abbreviation for "application." An app is a software program that can run on a range of platforms, for example, through a web browser or even offline on your computer, phone, tablet or any other electronic device. Apps may or may not have a connection to the internet.</a:t>
            </a:r>
          </a:p>
          <a:p>
            <a:r>
              <a:rPr lang="en-AU" dirty="0"/>
              <a:t>An app is usually a program you download / buy to use for a specific purpose, rather than core software that makes your computer work.</a:t>
            </a:r>
          </a:p>
          <a:p>
            <a:r>
              <a:rPr lang="en-AU" dirty="0"/>
              <a:t>There are three main types of apps: desktop, mobile, and web.</a:t>
            </a:r>
          </a:p>
          <a:p>
            <a:r>
              <a:rPr lang="en-AU" dirty="0"/>
              <a:t>Desktop apps are usually more complex than mobile apps, and have more functions and features. Desktop apps (and some web based apps) are designed to be used with a mouse and keyboard, and large screen display, whereas simpler mobile apps are intended to be accessed on a small screen, with a finger or stylus pen.</a:t>
            </a:r>
          </a:p>
          <a:p>
            <a:r>
              <a:rPr lang="en-AU" dirty="0"/>
              <a:t>Recap: </a:t>
            </a:r>
            <a:r>
              <a:rPr lang="en-AU" b="1" dirty="0"/>
              <a:t>algorithms</a:t>
            </a:r>
            <a:r>
              <a:rPr lang="en-AU" dirty="0"/>
              <a:t> are a set of rules that serves as the instructions the computer uses in order to complete an assigned task. </a:t>
            </a:r>
          </a:p>
          <a:p>
            <a:r>
              <a:rPr lang="en-AU" dirty="0"/>
              <a:t>So, to design an app, programmers need to write algorithms, but first, need to decide: what the purpose of their app is, what it needs to do in specific circumstances, how the program should react in these circumstances + more.</a:t>
            </a:r>
          </a:p>
          <a:p>
            <a:r>
              <a:rPr lang="en-AU" dirty="0"/>
              <a:t>For example, what happens if the user of the app clicks “yes” or “no” on their screen? Is a message is displayed, does a sound play,  or something else?</a:t>
            </a:r>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95151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5/04/2018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5/04/2018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5/04/2018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5/04/2018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Vdo8UdkgDD8"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kidsentertainerhub.com/the-21-card-trick/" TargetMode="External"/><Relationship Id="rId3" Type="http://schemas.openxmlformats.org/officeDocument/2006/relationships/hyperlink" Target="http://appinventor.mit.edu/explore/" TargetMode="External"/><Relationship Id="rId7" Type="http://schemas.openxmlformats.org/officeDocument/2006/relationships/hyperlink" Target="https://code.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csunplugged.org/" TargetMode="External"/><Relationship Id="rId11" Type="http://schemas.openxmlformats.org/officeDocument/2006/relationships/hyperlink" Target="https://en.wikipedia.org/wiki/Bubble_sort" TargetMode="External"/><Relationship Id="rId5" Type="http://schemas.openxmlformats.org/officeDocument/2006/relationships/hyperlink" Target="http://web.mit.edu/" TargetMode="External"/><Relationship Id="rId10" Type="http://schemas.openxmlformats.org/officeDocument/2006/relationships/hyperlink" Target="http://www.geeksforgeeks.org/greedy-algorithms-set-5-prims-minimum-spanning-tree-mst-2/" TargetMode="External"/><Relationship Id="rId4" Type="http://schemas.openxmlformats.org/officeDocument/2006/relationships/hyperlink" Target="http://creativecommons.org/licenses/by-sa/3.0/" TargetMode="External"/><Relationship Id="rId9" Type="http://schemas.openxmlformats.org/officeDocument/2006/relationships/hyperlink" Target="https://www.theguardian.com/science/2013/jul/01/how-algorithms-rule-world-ns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sunplugged.org/sorting-algorithm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youtu.be/KpMWlhrYO4A" TargetMode="External"/><Relationship Id="rId4" Type="http://schemas.openxmlformats.org/officeDocument/2006/relationships/hyperlink" Target="http://www.pixaba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747252" y="2645172"/>
            <a:ext cx="6882357" cy="1515533"/>
          </a:xfrm>
        </p:spPr>
        <p:txBody>
          <a:bodyPr>
            <a:normAutofit fontScale="90000"/>
          </a:bodyPr>
          <a:lstStyle/>
          <a:p>
            <a:r>
              <a:rPr lang="en-AU" b="1" dirty="0">
                <a:solidFill>
                  <a:schemeClr val="tx2">
                    <a:lumMod val="50000"/>
                  </a:schemeClr>
                </a:solidFill>
                <a:latin typeface="+mn-lt"/>
              </a:rPr>
              <a:t>COMPUTERS &amp; CODING</a:t>
            </a:r>
          </a:p>
        </p:txBody>
      </p:sp>
      <p:sp>
        <p:nvSpPr>
          <p:cNvPr id="23" name="Subtitle 2"/>
          <p:cNvSpPr>
            <a:spLocks noGrp="1"/>
          </p:cNvSpPr>
          <p:nvPr>
            <p:ph type="subTitle" idx="1"/>
          </p:nvPr>
        </p:nvSpPr>
        <p:spPr>
          <a:xfrm>
            <a:off x="1981011" y="4416563"/>
            <a:ext cx="4414837" cy="613461"/>
          </a:xfrm>
        </p:spPr>
        <p:txBody>
          <a:bodyPr>
            <a:normAutofit lnSpcReduction="10000"/>
          </a:bodyPr>
          <a:lstStyle/>
          <a:p>
            <a:r>
              <a:rPr lang="en-AU" sz="4000" dirty="0" smtClean="0">
                <a:solidFill>
                  <a:schemeClr val="bg2">
                    <a:lumMod val="25000"/>
                  </a:schemeClr>
                </a:solidFill>
                <a:latin typeface="Arial Narrow" panose="020B0606020202030204" pitchFamily="34" charset="0"/>
              </a:rPr>
              <a:t>Algorithms &amp; Apps</a:t>
            </a:r>
            <a:endParaRPr lang="en-AU" sz="4000" dirty="0">
              <a:solidFill>
                <a:schemeClr val="bg2">
                  <a:lumMod val="25000"/>
                </a:schemeClr>
              </a:solidFill>
              <a:latin typeface="Arial Narrow" panose="020B0606020202030204" pitchFamily="34" charset="0"/>
            </a:endParaRPr>
          </a:p>
        </p:txBody>
      </p:sp>
      <p:sp>
        <p:nvSpPr>
          <p:cNvPr id="4"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5" name="TextBox 4"/>
          <p:cNvSpPr txBox="1"/>
          <p:nvPr/>
        </p:nvSpPr>
        <p:spPr>
          <a:xfrm>
            <a:off x="1331629" y="5409064"/>
            <a:ext cx="1638450" cy="369332"/>
          </a:xfrm>
          <a:prstGeom prst="rect">
            <a:avLst/>
          </a:prstGeom>
          <a:noFill/>
          <a:ln>
            <a:noFill/>
          </a:ln>
        </p:spPr>
        <p:txBody>
          <a:bodyPr wrap="square" rtlCol="0">
            <a:spAutoFit/>
          </a:bodyPr>
          <a:lstStyle/>
          <a:p>
            <a:pPr algn="ctr"/>
            <a:r>
              <a:rPr lang="en-AU" dirty="0"/>
              <a:t>Module </a:t>
            </a:r>
            <a:r>
              <a:rPr lang="en-AU" dirty="0" smtClean="0"/>
              <a:t>6.3</a:t>
            </a:r>
            <a:endParaRPr lang="en-AU" dirty="0"/>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extBox 9"/>
          <p:cNvSpPr txBox="1"/>
          <p:nvPr/>
        </p:nvSpPr>
        <p:spPr>
          <a:xfrm>
            <a:off x="556720" y="3265727"/>
            <a:ext cx="6123868" cy="2062103"/>
          </a:xfrm>
          <a:prstGeom prst="rect">
            <a:avLst/>
          </a:prstGeom>
          <a:noFill/>
        </p:spPr>
        <p:txBody>
          <a:bodyPr wrap="square" rtlCol="0">
            <a:spAutoFit/>
          </a:bodyPr>
          <a:lstStyle/>
          <a:p>
            <a:r>
              <a:rPr lang="en-AU" sz="3200" dirty="0" smtClean="0"/>
              <a:t>Learn </a:t>
            </a:r>
            <a:r>
              <a:rPr lang="en-AU" sz="3200" dirty="0"/>
              <a:t>to design your very own </a:t>
            </a:r>
            <a:r>
              <a:rPr lang="en-AU" sz="3200" dirty="0" smtClean="0"/>
              <a:t/>
            </a:r>
            <a:br>
              <a:rPr lang="en-AU" sz="3200" dirty="0" smtClean="0"/>
            </a:br>
            <a:r>
              <a:rPr lang="en-AU" sz="3200" dirty="0" smtClean="0"/>
              <a:t>App using </a:t>
            </a:r>
            <a:r>
              <a:rPr lang="en-AU" sz="3200" dirty="0"/>
              <a:t>MIT’s App Inventor!</a:t>
            </a:r>
          </a:p>
          <a:p>
            <a:endParaRPr lang="en-AU" sz="3200" dirty="0" smtClean="0"/>
          </a:p>
          <a:p>
            <a:r>
              <a:rPr lang="en-AU" sz="3200" dirty="0" smtClean="0"/>
              <a:t>Create a mini </a:t>
            </a:r>
            <a:r>
              <a:rPr lang="en-AU" sz="3200" dirty="0"/>
              <a:t>golf </a:t>
            </a:r>
            <a:r>
              <a:rPr lang="en-AU" sz="3200" dirty="0" smtClean="0"/>
              <a:t>game app!</a:t>
            </a:r>
            <a:endParaRPr lang="en-AU" sz="3200" dirty="0"/>
          </a:p>
        </p:txBody>
      </p:sp>
      <p:sp>
        <p:nvSpPr>
          <p:cNvPr id="3" name="Rectangle 2"/>
          <p:cNvSpPr/>
          <p:nvPr/>
        </p:nvSpPr>
        <p:spPr>
          <a:xfrm>
            <a:off x="2100316" y="401624"/>
            <a:ext cx="4960973" cy="2123658"/>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App Inventor </a:t>
            </a:r>
            <a:r>
              <a:rPr lang="en-US" sz="6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6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6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052" name="Picture 4" descr="Golf, Miniature Golf, Hole, Golf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000" y="3392605"/>
            <a:ext cx="2878676" cy="19191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3216" y="6497376"/>
            <a:ext cx="4804004" cy="230832"/>
          </a:xfrm>
          <a:prstGeom prst="rect">
            <a:avLst/>
          </a:prstGeom>
          <a:noFill/>
        </p:spPr>
        <p:txBody>
          <a:bodyPr wrap="square" rtlCol="0">
            <a:spAutoFit/>
          </a:bodyPr>
          <a:lstStyle/>
          <a:p>
            <a:r>
              <a:rPr lang="en-AU" sz="900" i="1" dirty="0"/>
              <a:t>Image Source: http://www.pixabay.com</a:t>
            </a:r>
            <a:endParaRPr lang="en-AU" sz="900" dirty="0"/>
          </a:p>
        </p:txBody>
      </p:sp>
    </p:spTree>
    <p:extLst>
      <p:ext uri="{BB962C8B-B14F-4D97-AF65-F5344CB8AC3E}">
        <p14:creationId xmlns:p14="http://schemas.microsoft.com/office/powerpoint/2010/main" val="118859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Rectangle 2"/>
          <p:cNvSpPr/>
          <p:nvPr/>
        </p:nvSpPr>
        <p:spPr>
          <a:xfrm>
            <a:off x="1408623" y="401624"/>
            <a:ext cx="6344366" cy="1107996"/>
          </a:xfrm>
          <a:prstGeom prst="rect">
            <a:avLst/>
          </a:prstGeom>
          <a:noFill/>
        </p:spPr>
        <p:txBody>
          <a:bodyPr wrap="none" lIns="91440" tIns="45720" rIns="91440" bIns="45720">
            <a:spAutoFit/>
          </a:bodyPr>
          <a:lstStyle/>
          <a:p>
            <a:pPr algn="ctr"/>
            <a:r>
              <a:rPr lang="en-US" sz="6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MIT App Inventor</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p:cNvSpPr txBox="1"/>
          <p:nvPr/>
        </p:nvSpPr>
        <p:spPr>
          <a:xfrm>
            <a:off x="768285" y="5362221"/>
            <a:ext cx="5805948" cy="646331"/>
          </a:xfrm>
          <a:prstGeom prst="rect">
            <a:avLst/>
          </a:prstGeom>
          <a:noFill/>
        </p:spPr>
        <p:txBody>
          <a:bodyPr wrap="none" rtlCol="0">
            <a:spAutoFit/>
          </a:bodyPr>
          <a:lstStyle/>
          <a:p>
            <a:r>
              <a:rPr lang="en-AU" dirty="0" smtClean="0"/>
              <a:t>Video Tutorial: Talk To Me (Part 1) MIT App Inventor Tutorial</a:t>
            </a:r>
          </a:p>
          <a:p>
            <a:r>
              <a:rPr lang="en-AU" dirty="0">
                <a:hlinkClick r:id="rId3"/>
              </a:rPr>
              <a:t>https://</a:t>
            </a:r>
            <a:r>
              <a:rPr lang="en-AU" dirty="0" smtClean="0">
                <a:hlinkClick r:id="rId3"/>
              </a:rPr>
              <a:t>youtu.be/Vdo8UdkgDD8</a:t>
            </a:r>
            <a:r>
              <a:rPr lang="en-AU" dirty="0" smtClean="0"/>
              <a:t> </a:t>
            </a:r>
          </a:p>
        </p:txBody>
      </p:sp>
      <p:pic>
        <p:nvPicPr>
          <p:cNvPr id="4" name="Picture 3"/>
          <p:cNvPicPr>
            <a:picLocks noChangeAspect="1"/>
          </p:cNvPicPr>
          <p:nvPr/>
        </p:nvPicPr>
        <p:blipFill>
          <a:blip r:embed="rId4"/>
          <a:stretch>
            <a:fillRect/>
          </a:stretch>
        </p:blipFill>
        <p:spPr>
          <a:xfrm>
            <a:off x="1480418" y="1574118"/>
            <a:ext cx="6200775" cy="3505200"/>
          </a:xfrm>
          <a:prstGeom prst="rect">
            <a:avLst/>
          </a:prstGeom>
        </p:spPr>
      </p:pic>
    </p:spTree>
    <p:extLst>
      <p:ext uri="{BB962C8B-B14F-4D97-AF65-F5344CB8AC3E}">
        <p14:creationId xmlns:p14="http://schemas.microsoft.com/office/powerpoint/2010/main" val="118624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p:cNvSpPr txBox="1">
            <a:spLocks/>
          </p:cNvSpPr>
          <p:nvPr/>
        </p:nvSpPr>
        <p:spPr>
          <a:xfrm>
            <a:off x="583628" y="476779"/>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rPr>
              <a:t>MIT App </a:t>
            </a:r>
            <a:r>
              <a:rPr kumimoji="0" lang="en-AU" sz="4400" b="1" i="0" u="none" strike="noStrike" kern="1200" cap="none" spc="0" normalizeH="0" baseline="0" noProof="0" dirty="0" smtClean="0">
                <a:ln>
                  <a:noFill/>
                </a:ln>
                <a:solidFill>
                  <a:prstClr val="black"/>
                </a:solidFill>
                <a:effectLst/>
                <a:uLnTx/>
                <a:uFillTx/>
                <a:latin typeface="Calibri Light" panose="020F0302020204030204"/>
                <a:ea typeface="+mj-ea"/>
                <a:cs typeface="+mj-cs"/>
              </a:rPr>
              <a:t>Inventor: </a:t>
            </a:r>
            <a:r>
              <a:rPr lang="en-AU" dirty="0">
                <a:solidFill>
                  <a:srgbClr val="0081C7"/>
                </a:solidFill>
                <a:latin typeface="Calibri" panose="020F0502020204030204"/>
              </a:rPr>
              <a:t>Designer Editor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p:cNvSpPr txBox="1"/>
          <p:nvPr/>
        </p:nvSpPr>
        <p:spPr>
          <a:xfrm>
            <a:off x="384142" y="6448123"/>
            <a:ext cx="480400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Image Source: http://appinventor.mit.edu/explore/designer-blocks.html</a:t>
            </a:r>
            <a:endParaRPr kumimoji="0" lang="en-A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pic>
        <p:nvPicPr>
          <p:cNvPr id="3074" name="Picture 2" descr="http://appinventor.mit.edu/explore/sites/all/files/SetupAI2/DesignT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85" y="1407700"/>
            <a:ext cx="7977899" cy="460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5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84142" y="6448123"/>
            <a:ext cx="480400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Image Source: http://appinventor.mit.edu/explore/designer-blocks.html</a:t>
            </a:r>
            <a:endParaRPr kumimoji="0" lang="en-A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4" name="Title 1"/>
          <p:cNvSpPr txBox="1">
            <a:spLocks/>
          </p:cNvSpPr>
          <p:nvPr/>
        </p:nvSpPr>
        <p:spPr>
          <a:xfrm>
            <a:off x="583628" y="476779"/>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rPr>
              <a:t>MIT App </a:t>
            </a:r>
            <a:r>
              <a:rPr kumimoji="0" lang="en-AU" sz="4400" b="1" i="0" u="none" strike="noStrike" kern="1200" cap="none" spc="0" normalizeH="0" baseline="0" noProof="0" dirty="0" smtClean="0">
                <a:ln>
                  <a:noFill/>
                </a:ln>
                <a:solidFill>
                  <a:prstClr val="black"/>
                </a:solidFill>
                <a:effectLst/>
                <a:uLnTx/>
                <a:uFillTx/>
                <a:latin typeface="Calibri Light" panose="020F0302020204030204"/>
                <a:ea typeface="+mj-ea"/>
                <a:cs typeface="+mj-cs"/>
              </a:rPr>
              <a:t>Inventor: </a:t>
            </a:r>
            <a:r>
              <a:rPr lang="en-AU" dirty="0" smtClean="0">
                <a:solidFill>
                  <a:srgbClr val="0081C7"/>
                </a:solidFill>
                <a:latin typeface="Calibri" panose="020F0502020204030204"/>
              </a:rPr>
              <a:t>Block </a:t>
            </a:r>
            <a:r>
              <a:rPr lang="en-AU" dirty="0">
                <a:solidFill>
                  <a:srgbClr val="0081C7"/>
                </a:solidFill>
                <a:latin typeface="Calibri" panose="020F0502020204030204"/>
              </a:rPr>
              <a:t>Editor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098" name="Picture 2" descr="http://appinventor.mit.edu/explore/sites/all/files/SetupAI2/BlocksT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03" y="1250427"/>
            <a:ext cx="74295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2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p:cNvSpPr txBox="1">
            <a:spLocks/>
          </p:cNvSpPr>
          <p:nvPr/>
        </p:nvSpPr>
        <p:spPr>
          <a:xfrm>
            <a:off x="384142" y="832646"/>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6600" b="1" dirty="0">
                <a:solidFill>
                  <a:srgbClr val="0081C7"/>
                </a:solidFill>
              </a:rPr>
              <a:t>The Challenge</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3" name="TextBox 12"/>
          <p:cNvSpPr txBox="1"/>
          <p:nvPr/>
        </p:nvSpPr>
        <p:spPr>
          <a:xfrm>
            <a:off x="741925" y="2117823"/>
            <a:ext cx="8060922"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Using your tutorial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notes, try out App</a:t>
            </a:r>
            <a:r>
              <a:rPr kumimoji="0" lang="en-AU" sz="2800" b="0" i="0" u="none" strike="noStrike" kern="1200" cap="none" spc="0" normalizeH="0" noProof="0" dirty="0" smtClean="0">
                <a:ln>
                  <a:noFill/>
                </a:ln>
                <a:solidFill>
                  <a:prstClr val="black"/>
                </a:solidFill>
                <a:effectLst/>
                <a:uLnTx/>
                <a:uFillTx/>
                <a:latin typeface="Calibri" panose="020F0502020204030204"/>
                <a:ea typeface="+mn-ea"/>
                <a:cs typeface="+mn-cs"/>
              </a:rPr>
              <a:t> Inventor by creating a Ball Bounce Game.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Make sure you have </a:t>
            </a:r>
            <a:r>
              <a:rPr lang="en-AU" sz="2800" dirty="0" smtClean="0">
                <a:solidFill>
                  <a:prstClr val="black"/>
                </a:solidFill>
                <a:latin typeface="Calibri" panose="020F0502020204030204"/>
              </a:rPr>
              <a:t>an android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device or android emulator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connected so you can test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as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you go!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When you have completed the basic game, see if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you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can </a:t>
            </a:r>
            <a:r>
              <a:rPr lang="en-AU" sz="2800" dirty="0" smtClean="0">
                <a:solidFill>
                  <a:prstClr val="black"/>
                </a:solidFill>
                <a:latin typeface="Calibri" panose="020F0502020204030204"/>
              </a:rPr>
              <a:t>make a Mini Golf game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using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the suggestions on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tutorial </a:t>
            </a: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notes!</a:t>
            </a: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54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pic>
        <p:nvPicPr>
          <p:cNvPr id="2" name="Picture 1"/>
          <p:cNvPicPr>
            <a:picLocks noChangeAspect="1"/>
          </p:cNvPicPr>
          <p:nvPr/>
        </p:nvPicPr>
        <p:blipFill>
          <a:blip r:embed="rId3"/>
          <a:stretch>
            <a:fillRect/>
          </a:stretch>
        </p:blipFill>
        <p:spPr>
          <a:xfrm>
            <a:off x="501699" y="1527203"/>
            <a:ext cx="4514612" cy="2700000"/>
          </a:xfrm>
          <a:prstGeom prst="rect">
            <a:avLst/>
          </a:prstGeom>
        </p:spPr>
      </p:pic>
      <p:sp>
        <p:nvSpPr>
          <p:cNvPr id="14" name="Title 1"/>
          <p:cNvSpPr txBox="1">
            <a:spLocks/>
          </p:cNvSpPr>
          <p:nvPr/>
        </p:nvSpPr>
        <p:spPr>
          <a:xfrm>
            <a:off x="366415" y="391772"/>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6600" b="1" dirty="0" smtClean="0"/>
              <a:t>Ball Bounce </a:t>
            </a:r>
            <a:endParaRPr lang="en-AU" sz="6600" b="1" dirty="0"/>
          </a:p>
        </p:txBody>
      </p:sp>
      <p:pic>
        <p:nvPicPr>
          <p:cNvPr id="3" name="Picture 2"/>
          <p:cNvPicPr>
            <a:picLocks noChangeAspect="1"/>
          </p:cNvPicPr>
          <p:nvPr/>
        </p:nvPicPr>
        <p:blipFill>
          <a:blip r:embed="rId4"/>
          <a:stretch>
            <a:fillRect/>
          </a:stretch>
        </p:blipFill>
        <p:spPr>
          <a:xfrm>
            <a:off x="5212080" y="1561729"/>
            <a:ext cx="3631034" cy="2700000"/>
          </a:xfrm>
          <a:prstGeom prst="rect">
            <a:avLst/>
          </a:prstGeom>
        </p:spPr>
      </p:pic>
      <p:sp>
        <p:nvSpPr>
          <p:cNvPr id="4" name="TextBox 3"/>
          <p:cNvSpPr txBox="1"/>
          <p:nvPr/>
        </p:nvSpPr>
        <p:spPr>
          <a:xfrm>
            <a:off x="501699" y="4628485"/>
            <a:ext cx="7276094" cy="1477328"/>
          </a:xfrm>
          <a:prstGeom prst="rect">
            <a:avLst/>
          </a:prstGeom>
          <a:noFill/>
        </p:spPr>
        <p:txBody>
          <a:bodyPr wrap="none" rtlCol="0">
            <a:spAutoFit/>
          </a:bodyPr>
          <a:lstStyle/>
          <a:p>
            <a:pPr marL="285750" indent="-285750">
              <a:buFont typeface="Arial" panose="020B0604020202020204" pitchFamily="34" charset="0"/>
              <a:buChar char="•"/>
            </a:pPr>
            <a:r>
              <a:rPr lang="en-AU" dirty="0" smtClean="0"/>
              <a:t>Add a Ball to your App!</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Use the Design Editor to change the colour and size (radius) of the ball.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Use the Block Editor to add some action blocks / behaviours for the Ball. </a:t>
            </a:r>
            <a:endParaRPr lang="en-AU" dirty="0"/>
          </a:p>
        </p:txBody>
      </p:sp>
      <p:sp>
        <p:nvSpPr>
          <p:cNvPr id="17" name="TextBox 16"/>
          <p:cNvSpPr txBox="1"/>
          <p:nvPr/>
        </p:nvSpPr>
        <p:spPr>
          <a:xfrm>
            <a:off x="391162" y="4242017"/>
            <a:ext cx="5506636" cy="230832"/>
          </a:xfrm>
          <a:prstGeom prst="rect">
            <a:avLst/>
          </a:prstGeom>
          <a:noFill/>
        </p:spPr>
        <p:txBody>
          <a:bodyPr wrap="none" rtlCol="0">
            <a:spAutoFit/>
          </a:bodyPr>
          <a:lstStyle/>
          <a:p>
            <a:r>
              <a:rPr lang="en-AU" sz="900" i="1" dirty="0" smtClean="0"/>
              <a:t>Images Sourced: </a:t>
            </a:r>
            <a:r>
              <a:rPr lang="en-AU" sz="900" i="1" dirty="0"/>
              <a:t>http://</a:t>
            </a:r>
            <a:r>
              <a:rPr lang="en-AU" sz="900" i="1" dirty="0" smtClean="0"/>
              <a:t>appinventor.mit.edu/explore/sites/all/files/hourofcode/BallBounceTutorial_2perpage.pdf </a:t>
            </a:r>
            <a:endParaRPr lang="en-AU" sz="900" i="1" dirty="0"/>
          </a:p>
        </p:txBody>
      </p:sp>
    </p:spTree>
    <p:extLst>
      <p:ext uri="{BB962C8B-B14F-4D97-AF65-F5344CB8AC3E}">
        <p14:creationId xmlns:p14="http://schemas.microsoft.com/office/powerpoint/2010/main" val="368007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83629" y="679577"/>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TextBox 3"/>
          <p:cNvSpPr txBox="1"/>
          <p:nvPr/>
        </p:nvSpPr>
        <p:spPr>
          <a:xfrm>
            <a:off x="1143181" y="3683152"/>
            <a:ext cx="7460672" cy="461665"/>
          </a:xfrm>
          <a:prstGeom prst="rect">
            <a:avLst/>
          </a:prstGeom>
          <a:noFill/>
        </p:spPr>
        <p:txBody>
          <a:bodyPr wrap="square" rtlCol="0">
            <a:spAutoFit/>
          </a:bodyPr>
          <a:lstStyle/>
          <a:p>
            <a:endParaRPr lang="en-AU" sz="2400" dirty="0"/>
          </a:p>
        </p:txBody>
      </p:sp>
      <p:sp>
        <p:nvSpPr>
          <p:cNvPr id="3" name="Rectangle 2"/>
          <p:cNvSpPr/>
          <p:nvPr/>
        </p:nvSpPr>
        <p:spPr>
          <a:xfrm>
            <a:off x="811767" y="770774"/>
            <a:ext cx="7792086" cy="2123658"/>
          </a:xfrm>
          <a:prstGeom prst="rect">
            <a:avLst/>
          </a:prstGeom>
          <a:noFill/>
        </p:spPr>
        <p:txBody>
          <a:bodyPr wrap="squar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Island Connection </a:t>
            </a: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p>
        </p:txBody>
      </p:sp>
      <p:pic>
        <p:nvPicPr>
          <p:cNvPr id="5122" name="Picture 2" descr="Island, Holiday, Caribbean, Palm Trees"/>
          <p:cNvPicPr>
            <a:picLocks noChangeAspect="1" noChangeArrowheads="1"/>
          </p:cNvPicPr>
          <p:nvPr/>
        </p:nvPicPr>
        <p:blipFill rotWithShape="1">
          <a:blip r:embed="rId3">
            <a:extLst>
              <a:ext uri="{28A0092B-C50C-407E-A947-70E740481C1C}">
                <a14:useLocalDpi xmlns:a14="http://schemas.microsoft.com/office/drawing/2010/main" val="0"/>
              </a:ext>
            </a:extLst>
          </a:blip>
          <a:srcRect l="11026" t="21302" r="15341" b="6369"/>
          <a:stretch/>
        </p:blipFill>
        <p:spPr bwMode="auto">
          <a:xfrm>
            <a:off x="3095704" y="3144546"/>
            <a:ext cx="3394554" cy="23423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3216" y="6497376"/>
            <a:ext cx="4804004" cy="230832"/>
          </a:xfrm>
          <a:prstGeom prst="rect">
            <a:avLst/>
          </a:prstGeom>
          <a:noFill/>
        </p:spPr>
        <p:txBody>
          <a:bodyPr wrap="square" rtlCol="0">
            <a:spAutoFit/>
          </a:bodyPr>
          <a:lstStyle/>
          <a:p>
            <a:r>
              <a:rPr lang="en-AU" sz="900" i="1" dirty="0"/>
              <a:t>Image Source: http://www.pixabay.com</a:t>
            </a:r>
            <a:endParaRPr lang="en-AU" sz="900" dirty="0"/>
          </a:p>
        </p:txBody>
      </p:sp>
    </p:spTree>
    <p:extLst>
      <p:ext uri="{BB962C8B-B14F-4D97-AF65-F5344CB8AC3E}">
        <p14:creationId xmlns:p14="http://schemas.microsoft.com/office/powerpoint/2010/main" val="420362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83629" y="803564"/>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extBox 12"/>
          <p:cNvSpPr txBox="1"/>
          <p:nvPr/>
        </p:nvSpPr>
        <p:spPr>
          <a:xfrm>
            <a:off x="1875320" y="2402547"/>
            <a:ext cx="6535712" cy="677108"/>
          </a:xfrm>
          <a:prstGeom prst="rect">
            <a:avLst/>
          </a:prstGeom>
          <a:noFill/>
        </p:spPr>
        <p:txBody>
          <a:bodyPr wrap="square" rtlCol="0">
            <a:spAutoFit/>
          </a:bodyPr>
          <a:lstStyle/>
          <a:p>
            <a:endParaRPr lang="en-AU" sz="2000" b="1" dirty="0"/>
          </a:p>
          <a:p>
            <a:endParaRPr lang="en-AU" dirty="0"/>
          </a:p>
        </p:txBody>
      </p:sp>
      <p:sp>
        <p:nvSpPr>
          <p:cNvPr id="3" name="Rectangle 2"/>
          <p:cNvSpPr/>
          <p:nvPr/>
        </p:nvSpPr>
        <p:spPr>
          <a:xfrm>
            <a:off x="4584568" y="3354520"/>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609196" y="586050"/>
            <a:ext cx="6148030" cy="830997"/>
          </a:xfrm>
          <a:prstGeom prst="rect">
            <a:avLst/>
          </a:prstGeom>
          <a:noFill/>
        </p:spPr>
        <p:txBody>
          <a:bodyPr wrap="none" rtlCol="0">
            <a:spAutoFit/>
          </a:bodyPr>
          <a:lstStyle/>
          <a:p>
            <a:r>
              <a:rPr lang="en-AU" sz="4800" dirty="0"/>
              <a:t>Minimal Spanning </a:t>
            </a:r>
            <a:r>
              <a:rPr lang="en-AU" sz="4800" dirty="0" smtClean="0"/>
              <a:t>Trees</a:t>
            </a:r>
            <a:endParaRPr lang="en-AU" sz="4800" dirty="0"/>
          </a:p>
        </p:txBody>
      </p:sp>
      <p:sp>
        <p:nvSpPr>
          <p:cNvPr id="6" name="Oval 5"/>
          <p:cNvSpPr/>
          <p:nvPr/>
        </p:nvSpPr>
        <p:spPr>
          <a:xfrm>
            <a:off x="1351914" y="4435527"/>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5618555" y="2911587"/>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3494584" y="5368374"/>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3652170" y="1765788"/>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a:off x="3144906" y="556262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11968" y="1369250"/>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7156896" y="3980554"/>
            <a:ext cx="1089984" cy="1127098"/>
          </a:xfrm>
          <a:prstGeom prst="ellipse">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Straight Arrow Connector 28"/>
          <p:cNvCxnSpPr>
            <a:cxnSpLocks/>
            <a:stCxn id="17" idx="7"/>
          </p:cNvCxnSpPr>
          <p:nvPr/>
        </p:nvCxnSpPr>
        <p:spPr>
          <a:xfrm flipV="1">
            <a:off x="6717801" y="2528687"/>
            <a:ext cx="381435" cy="517770"/>
          </a:xfrm>
          <a:prstGeom prst="straightConnector1">
            <a:avLst/>
          </a:prstGeom>
          <a:ln w="38100">
            <a:solidFill>
              <a:srgbClr val="00B0F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268551" y="2851567"/>
            <a:ext cx="1052686" cy="1357076"/>
          </a:xfrm>
          <a:prstGeom prst="straightConnector1">
            <a:avLst/>
          </a:prstGeom>
          <a:ln w="381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4871709" y="2571614"/>
            <a:ext cx="779819" cy="309783"/>
          </a:xfrm>
          <a:prstGeom prst="straightConnector1">
            <a:avLst/>
          </a:prstGeom>
          <a:ln w="381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a:off x="2590702" y="5330178"/>
            <a:ext cx="555641" cy="210419"/>
          </a:xfrm>
          <a:prstGeom prst="straightConnector1">
            <a:avLst/>
          </a:prstGeom>
          <a:ln w="381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6832728" y="3883288"/>
            <a:ext cx="507694" cy="230928"/>
          </a:xfrm>
          <a:prstGeom prst="straightConnector1">
            <a:avLst/>
          </a:prstGeom>
          <a:ln w="381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flipV="1">
            <a:off x="2548022" y="3669068"/>
            <a:ext cx="2935261" cy="1041404"/>
          </a:xfrm>
          <a:prstGeom prst="straightConnector1">
            <a:avLst/>
          </a:prstGeom>
          <a:ln w="28575">
            <a:solidFill>
              <a:srgbClr val="FF0000"/>
            </a:solidFill>
            <a:headEnd type="triangle" w="lg" len="med"/>
            <a:tailEnd type="triangle" w="lg" len="sm"/>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a:cxnSpLocks/>
          </p:cNvCxnSpPr>
          <p:nvPr/>
        </p:nvCxnSpPr>
        <p:spPr>
          <a:xfrm flipV="1">
            <a:off x="2629540" y="4686716"/>
            <a:ext cx="4278978" cy="295733"/>
          </a:xfrm>
          <a:prstGeom prst="straightConnector1">
            <a:avLst/>
          </a:prstGeom>
          <a:ln w="28575">
            <a:solidFill>
              <a:srgbClr val="FF0000"/>
            </a:solidFill>
            <a:headEnd type="triangle" w="lg" len="med"/>
            <a:tailEnd type="triangle" w="lg" len="s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546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83629" y="547541"/>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81C7"/>
                </a:solidFill>
              </a:rPr>
              <a:t>The Challenge</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extBox 12"/>
          <p:cNvSpPr txBox="1"/>
          <p:nvPr/>
        </p:nvSpPr>
        <p:spPr>
          <a:xfrm>
            <a:off x="2304648" y="1243252"/>
            <a:ext cx="5161323" cy="369332"/>
          </a:xfrm>
          <a:prstGeom prst="rect">
            <a:avLst/>
          </a:prstGeom>
          <a:noFill/>
        </p:spPr>
        <p:txBody>
          <a:bodyPr wrap="square" rtlCol="0">
            <a:spAutoFit/>
          </a:bodyPr>
          <a:lstStyle/>
          <a:p>
            <a:endParaRPr lang="en-AU" dirty="0"/>
          </a:p>
        </p:txBody>
      </p:sp>
      <p:sp>
        <p:nvSpPr>
          <p:cNvPr id="3" name="TextBox 2"/>
          <p:cNvSpPr txBox="1"/>
          <p:nvPr/>
        </p:nvSpPr>
        <p:spPr>
          <a:xfrm>
            <a:off x="768285" y="1324488"/>
            <a:ext cx="7694730" cy="4524315"/>
          </a:xfrm>
          <a:prstGeom prst="rect">
            <a:avLst/>
          </a:prstGeom>
          <a:noFill/>
        </p:spPr>
        <p:txBody>
          <a:bodyPr wrap="square" rtlCol="0">
            <a:spAutoFit/>
          </a:bodyPr>
          <a:lstStyle/>
          <a:p>
            <a:pPr lvl="0"/>
            <a:r>
              <a:rPr lang="en-AU" sz="2400" dirty="0"/>
              <a:t>You and your </a:t>
            </a:r>
            <a:r>
              <a:rPr lang="en-AU" sz="2400" dirty="0" smtClean="0"/>
              <a:t>friends </a:t>
            </a:r>
            <a:r>
              <a:rPr lang="en-AU" sz="2400" dirty="0"/>
              <a:t>have just moved to a tropical paradise, a small group of islands in the middle of the ocean!</a:t>
            </a:r>
          </a:p>
          <a:p>
            <a:pPr lvl="0"/>
            <a:endParaRPr lang="en-GB" sz="2400" dirty="0"/>
          </a:p>
          <a:p>
            <a:pPr lvl="0"/>
            <a:r>
              <a:rPr lang="en-AU" sz="2400" dirty="0"/>
              <a:t>You will be opening a tour boat company, “Island Connections”, taking tourists between the islands.</a:t>
            </a:r>
          </a:p>
          <a:p>
            <a:pPr lvl="0"/>
            <a:endParaRPr lang="en-GB" sz="2400" dirty="0"/>
          </a:p>
          <a:p>
            <a:pPr lvl="0"/>
            <a:r>
              <a:rPr lang="en-AU" sz="2400" dirty="0"/>
              <a:t>Before opening day, you need to find the “best”, </a:t>
            </a:r>
            <a:r>
              <a:rPr lang="en-AU" sz="2400" dirty="0" smtClean="0"/>
              <a:t>cheapest way </a:t>
            </a:r>
            <a:r>
              <a:rPr lang="en-AU" sz="2400" dirty="0"/>
              <a:t>to visit all of the islands by boat.</a:t>
            </a:r>
          </a:p>
          <a:p>
            <a:pPr lvl="0"/>
            <a:endParaRPr lang="en-GB" sz="2400" dirty="0"/>
          </a:p>
          <a:p>
            <a:pPr lvl="0"/>
            <a:r>
              <a:rPr lang="en-AU" sz="2400" dirty="0"/>
              <a:t>Because you are new to the islands, you don’t know all the possible sailing routes between them, so you must discover these first!</a:t>
            </a:r>
            <a:endParaRPr lang="en-GB" sz="2400" dirty="0"/>
          </a:p>
        </p:txBody>
      </p:sp>
    </p:spTree>
    <p:extLst>
      <p:ext uri="{BB962C8B-B14F-4D97-AF65-F5344CB8AC3E}">
        <p14:creationId xmlns:p14="http://schemas.microsoft.com/office/powerpoint/2010/main" val="354565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83629" y="322871"/>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81C7"/>
                </a:solidFill>
              </a:rPr>
              <a:t>Rules</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extBox 12"/>
          <p:cNvSpPr txBox="1"/>
          <p:nvPr/>
        </p:nvSpPr>
        <p:spPr>
          <a:xfrm>
            <a:off x="959070" y="946567"/>
            <a:ext cx="7852478" cy="400110"/>
          </a:xfrm>
          <a:prstGeom prst="rect">
            <a:avLst/>
          </a:prstGeom>
          <a:noFill/>
        </p:spPr>
        <p:txBody>
          <a:bodyPr wrap="square" rtlCol="0">
            <a:spAutoFit/>
          </a:bodyPr>
          <a:lstStyle/>
          <a:p>
            <a:endParaRPr lang="en-AU" sz="2000" b="1" dirty="0"/>
          </a:p>
        </p:txBody>
      </p:sp>
      <p:sp>
        <p:nvSpPr>
          <p:cNvPr id="14" name="Rectangle 13"/>
          <p:cNvSpPr/>
          <p:nvPr/>
        </p:nvSpPr>
        <p:spPr>
          <a:xfrm>
            <a:off x="4470066" y="1533541"/>
            <a:ext cx="184731"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flipH="1">
            <a:off x="824475" y="916377"/>
            <a:ext cx="7660644" cy="5262979"/>
          </a:xfrm>
          <a:prstGeom prst="rect">
            <a:avLst/>
          </a:prstGeom>
          <a:noFill/>
        </p:spPr>
        <p:txBody>
          <a:bodyPr wrap="square" rtlCol="0">
            <a:spAutoFit/>
          </a:bodyPr>
          <a:lstStyle/>
          <a:p>
            <a:pPr marL="285750" lvl="0" indent="-285750">
              <a:buFont typeface="Arial" panose="020B0604020202020204" pitchFamily="34" charset="0"/>
              <a:buChar char="•"/>
            </a:pPr>
            <a:r>
              <a:rPr lang="en-AU" sz="2400" dirty="0"/>
              <a:t>You will need to work in pairs (with your tour company partner!) to discover the “best”, </a:t>
            </a:r>
            <a:r>
              <a:rPr lang="en-AU" sz="2400" dirty="0" smtClean="0"/>
              <a:t>cheapest way </a:t>
            </a:r>
            <a:r>
              <a:rPr lang="en-AU" sz="2400" dirty="0"/>
              <a:t>to </a:t>
            </a:r>
            <a:r>
              <a:rPr lang="en-AU" sz="2400" dirty="0" smtClean="0"/>
              <a:t>visit all islands.</a:t>
            </a:r>
            <a:endParaRPr lang="en-GB" sz="2400" dirty="0"/>
          </a:p>
          <a:p>
            <a:pPr marL="285750" lvl="0" indent="-285750">
              <a:buFont typeface="Arial" panose="020B0604020202020204" pitchFamily="34" charset="0"/>
              <a:buChar char="•"/>
            </a:pPr>
            <a:r>
              <a:rPr lang="en-AU" sz="2400" dirty="0"/>
              <a:t>You will be given a map of the islands, and information on the possible sailing routes between them to help you. There are a total of 7 islands.</a:t>
            </a:r>
            <a:endParaRPr lang="en-GB" sz="2400" dirty="0"/>
          </a:p>
          <a:p>
            <a:pPr marL="285750" lvl="0" indent="-285750">
              <a:buFont typeface="Arial" panose="020B0604020202020204" pitchFamily="34" charset="0"/>
              <a:buChar char="•"/>
            </a:pPr>
            <a:r>
              <a:rPr lang="en-AU" sz="2400" dirty="0"/>
              <a:t>You will need to discover all of the different sailing routes between the islands and draw them on your map. Each route will have a different cost.</a:t>
            </a:r>
            <a:endParaRPr lang="en-GB" sz="2400" dirty="0"/>
          </a:p>
          <a:p>
            <a:pPr marL="285750" lvl="0" indent="-285750">
              <a:buFont typeface="Arial" panose="020B0604020202020204" pitchFamily="34" charset="0"/>
              <a:buChar char="•"/>
            </a:pPr>
            <a:r>
              <a:rPr lang="en-AU" sz="2400" dirty="0"/>
              <a:t>You may begin sailing from any island! </a:t>
            </a:r>
            <a:endParaRPr lang="en-GB" sz="2400" dirty="0"/>
          </a:p>
          <a:p>
            <a:pPr marL="285750" lvl="0" indent="-285750">
              <a:buFont typeface="Arial" panose="020B0604020202020204" pitchFamily="34" charset="0"/>
              <a:buChar char="•"/>
            </a:pPr>
            <a:r>
              <a:rPr lang="en-AU" sz="2400" dirty="0"/>
              <a:t>You may only move between islands using the known sailing routes. Each island has 2 or 3 possible routes to choose from.</a:t>
            </a:r>
            <a:endParaRPr lang="en-GB" sz="2400" dirty="0"/>
          </a:p>
          <a:p>
            <a:pPr marL="285750" lvl="0" indent="-285750">
              <a:buFont typeface="Arial" panose="020B0604020202020204" pitchFamily="34" charset="0"/>
              <a:buChar char="•"/>
            </a:pPr>
            <a:r>
              <a:rPr lang="en-AU" sz="2400" dirty="0"/>
              <a:t>You may choose one route from each island at a </a:t>
            </a:r>
            <a:r>
              <a:rPr lang="en-AU" sz="2400" dirty="0" smtClean="0"/>
              <a:t>time. </a:t>
            </a:r>
            <a:endParaRPr lang="en-GB" sz="2400" dirty="0"/>
          </a:p>
        </p:txBody>
      </p:sp>
    </p:spTree>
    <p:extLst>
      <p:ext uri="{BB962C8B-B14F-4D97-AF65-F5344CB8AC3E}">
        <p14:creationId xmlns:p14="http://schemas.microsoft.com/office/powerpoint/2010/main" val="379101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485306" y="679577"/>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t>Algorithms?</a:t>
            </a:r>
            <a:endParaRPr lang="en-AU" sz="5400" b="1"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extBox 9"/>
          <p:cNvSpPr txBox="1"/>
          <p:nvPr/>
        </p:nvSpPr>
        <p:spPr>
          <a:xfrm>
            <a:off x="-7627285" y="3363963"/>
            <a:ext cx="20368319" cy="461665"/>
          </a:xfrm>
          <a:prstGeom prst="rect">
            <a:avLst/>
          </a:prstGeom>
          <a:noFill/>
        </p:spPr>
        <p:txBody>
          <a:bodyPr wrap="square" rtlCol="0">
            <a:spAutoFit/>
          </a:bodyPr>
          <a:lstStyle/>
          <a:p>
            <a:pPr algn="ctr"/>
            <a:r>
              <a:rPr lang="en-AU" sz="2400" dirty="0"/>
              <a:t>.</a:t>
            </a:r>
          </a:p>
        </p:txBody>
      </p:sp>
      <p:sp>
        <p:nvSpPr>
          <p:cNvPr id="3" name="Rectangle 2"/>
          <p:cNvSpPr/>
          <p:nvPr/>
        </p:nvSpPr>
        <p:spPr>
          <a:xfrm>
            <a:off x="4614080" y="1962440"/>
            <a:ext cx="184731" cy="1107996"/>
          </a:xfrm>
          <a:prstGeom prst="rect">
            <a:avLst/>
          </a:prstGeom>
          <a:noFill/>
        </p:spPr>
        <p:txBody>
          <a:bodyPr wrap="none" lIns="91440" tIns="45720" rIns="91440" bIns="45720">
            <a:spAutoFit/>
          </a:bodyPr>
          <a:lstStyle/>
          <a:p>
            <a:pPr algn="ct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76" y="1724057"/>
            <a:ext cx="6515670" cy="3667761"/>
          </a:xfrm>
          <a:prstGeom prst="rect">
            <a:avLst/>
          </a:prstGeom>
        </p:spPr>
      </p:pic>
      <p:sp>
        <p:nvSpPr>
          <p:cNvPr id="6" name="TextBox 5"/>
          <p:cNvSpPr txBox="1"/>
          <p:nvPr/>
        </p:nvSpPr>
        <p:spPr>
          <a:xfrm>
            <a:off x="256706" y="6411096"/>
            <a:ext cx="1733167" cy="230832"/>
          </a:xfrm>
          <a:prstGeom prst="rect">
            <a:avLst/>
          </a:prstGeom>
          <a:noFill/>
        </p:spPr>
        <p:txBody>
          <a:bodyPr wrap="none" rtlCol="0">
            <a:spAutoFit/>
          </a:bodyPr>
          <a:lstStyle/>
          <a:p>
            <a:r>
              <a:rPr lang="en-AU" sz="900" i="1" dirty="0"/>
              <a:t>Image source: www.pixabay.com</a:t>
            </a:r>
          </a:p>
        </p:txBody>
      </p:sp>
    </p:spTree>
    <p:extLst>
      <p:ext uri="{BB962C8B-B14F-4D97-AF65-F5344CB8AC3E}">
        <p14:creationId xmlns:p14="http://schemas.microsoft.com/office/powerpoint/2010/main" val="79062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404737" y="868174"/>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extBox 12"/>
          <p:cNvSpPr txBox="1"/>
          <p:nvPr/>
        </p:nvSpPr>
        <p:spPr>
          <a:xfrm>
            <a:off x="762520" y="2268656"/>
            <a:ext cx="8060922" cy="3108543"/>
          </a:xfrm>
          <a:prstGeom prst="rect">
            <a:avLst/>
          </a:prstGeom>
          <a:noFill/>
        </p:spPr>
        <p:txBody>
          <a:bodyPr wrap="square" rtlCol="0">
            <a:spAutoFit/>
          </a:bodyPr>
          <a:lstStyle/>
          <a:p>
            <a:pPr marL="285750" lvl="0" indent="-285750">
              <a:buFont typeface="Arial" panose="020B0604020202020204" pitchFamily="34" charset="0"/>
              <a:buChar char="•"/>
            </a:pPr>
            <a:r>
              <a:rPr lang="en-AU" sz="2800" dirty="0"/>
              <a:t>Running is not allowed on the boats! No running between islands, only sailing!</a:t>
            </a:r>
            <a:endParaRPr lang="en-GB" sz="2800" dirty="0"/>
          </a:p>
          <a:p>
            <a:pPr marL="285750" lvl="0" indent="-285750">
              <a:buFont typeface="Arial" panose="020B0604020202020204" pitchFamily="34" charset="0"/>
              <a:buChar char="•"/>
            </a:pPr>
            <a:r>
              <a:rPr lang="en-AU" sz="2800" dirty="0"/>
              <a:t>Points will be awarded for teamwork</a:t>
            </a:r>
            <a:endParaRPr lang="en-GB" sz="2800" dirty="0"/>
          </a:p>
          <a:p>
            <a:pPr marL="285750" lvl="0" indent="-285750">
              <a:buFont typeface="Arial" panose="020B0604020202020204" pitchFamily="34" charset="0"/>
              <a:buChar char="•"/>
            </a:pPr>
            <a:r>
              <a:rPr lang="en-AU" sz="2800" dirty="0"/>
              <a:t>Points will be awarded for having a complete map of all routes between islands</a:t>
            </a:r>
            <a:endParaRPr lang="en-GB" sz="2800" dirty="0"/>
          </a:p>
          <a:p>
            <a:pPr marL="285750" lvl="0" indent="-285750">
              <a:buFont typeface="Arial" panose="020B0604020202020204" pitchFamily="34" charset="0"/>
              <a:buChar char="•"/>
            </a:pPr>
            <a:r>
              <a:rPr lang="en-AU" sz="2800" dirty="0"/>
              <a:t>Points will be awarded for discovering the “minimum spanning tree” of the tropical paradise</a:t>
            </a:r>
            <a:endParaRPr lang="en-GB" sz="2800" dirty="0"/>
          </a:p>
        </p:txBody>
      </p:sp>
      <p:sp>
        <p:nvSpPr>
          <p:cNvPr id="2" name="Rectangle 1"/>
          <p:cNvSpPr/>
          <p:nvPr/>
        </p:nvSpPr>
        <p:spPr>
          <a:xfrm>
            <a:off x="3776789" y="943966"/>
            <a:ext cx="1458349" cy="769441"/>
          </a:xfrm>
          <a:prstGeom prst="rect">
            <a:avLst/>
          </a:prstGeom>
          <a:noFill/>
        </p:spPr>
        <p:txBody>
          <a:bodyPr wrap="none" lIns="91440" tIns="45720" rIns="91440" bIns="45720">
            <a:spAutoFit/>
          </a:bodyPr>
          <a:lstStyle/>
          <a:p>
            <a:pPr algn="ctr"/>
            <a:r>
              <a:rPr lang="en-US" sz="4400" b="1" dirty="0" smtClean="0">
                <a:solidFill>
                  <a:srgbClr val="0081C7"/>
                </a:solidFill>
                <a:latin typeface="+mj-lt"/>
                <a:ea typeface="+mj-ea"/>
                <a:cs typeface="+mj-cs"/>
              </a:rPr>
              <a:t>Note!</a:t>
            </a:r>
            <a:endParaRPr lang="en-US" sz="4400" b="1" dirty="0">
              <a:solidFill>
                <a:srgbClr val="0081C7"/>
              </a:solidFill>
              <a:latin typeface="+mj-lt"/>
              <a:ea typeface="+mj-ea"/>
              <a:cs typeface="+mj-cs"/>
            </a:endParaRPr>
          </a:p>
        </p:txBody>
      </p:sp>
    </p:spTree>
    <p:extLst>
      <p:ext uri="{BB962C8B-B14F-4D97-AF65-F5344CB8AC3E}">
        <p14:creationId xmlns:p14="http://schemas.microsoft.com/office/powerpoint/2010/main" val="267717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404737" y="868174"/>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extBox 13"/>
          <p:cNvSpPr txBox="1"/>
          <p:nvPr/>
        </p:nvSpPr>
        <p:spPr>
          <a:xfrm>
            <a:off x="1096572" y="2746390"/>
            <a:ext cx="2012228" cy="507831"/>
          </a:xfrm>
          <a:prstGeom prst="rect">
            <a:avLst/>
          </a:prstGeom>
          <a:noFill/>
          <a:ln>
            <a:solidFill>
              <a:schemeClr val="accent1"/>
            </a:solidFill>
          </a:ln>
        </p:spPr>
        <p:txBody>
          <a:bodyPr wrap="square" rtlCol="0">
            <a:spAutoFit/>
          </a:bodyPr>
          <a:lstStyle/>
          <a:p>
            <a:r>
              <a:rPr lang="en-AU" sz="1350" dirty="0"/>
              <a:t>Shop Island</a:t>
            </a:r>
          </a:p>
          <a:p>
            <a:r>
              <a:rPr lang="en-AU" sz="1350" dirty="0"/>
              <a:t>RA = $1, RB = $5, RC = $5</a:t>
            </a:r>
          </a:p>
        </p:txBody>
      </p:sp>
      <p:sp>
        <p:nvSpPr>
          <p:cNvPr id="17" name="TextBox 16"/>
          <p:cNvSpPr txBox="1"/>
          <p:nvPr/>
        </p:nvSpPr>
        <p:spPr>
          <a:xfrm>
            <a:off x="4250363" y="2509232"/>
            <a:ext cx="1577927" cy="507831"/>
          </a:xfrm>
          <a:prstGeom prst="rect">
            <a:avLst/>
          </a:prstGeom>
          <a:noFill/>
          <a:ln>
            <a:solidFill>
              <a:schemeClr val="accent1"/>
            </a:solidFill>
          </a:ln>
        </p:spPr>
        <p:txBody>
          <a:bodyPr wrap="square" rtlCol="0">
            <a:spAutoFit/>
          </a:bodyPr>
          <a:lstStyle/>
          <a:p>
            <a:r>
              <a:rPr lang="en-AU" sz="1350" dirty="0"/>
              <a:t>Long Island</a:t>
            </a:r>
          </a:p>
          <a:p>
            <a:r>
              <a:rPr lang="en-AU" sz="1350" dirty="0"/>
              <a:t>RA = $3, RB = $2</a:t>
            </a:r>
          </a:p>
        </p:txBody>
      </p:sp>
      <p:sp>
        <p:nvSpPr>
          <p:cNvPr id="20" name="TextBox 19"/>
          <p:cNvSpPr txBox="1"/>
          <p:nvPr/>
        </p:nvSpPr>
        <p:spPr>
          <a:xfrm>
            <a:off x="1035399" y="5477760"/>
            <a:ext cx="1936812" cy="507831"/>
          </a:xfrm>
          <a:prstGeom prst="rect">
            <a:avLst/>
          </a:prstGeom>
          <a:noFill/>
          <a:ln>
            <a:solidFill>
              <a:schemeClr val="accent1"/>
            </a:solidFill>
          </a:ln>
        </p:spPr>
        <p:txBody>
          <a:bodyPr wrap="none" rtlCol="0">
            <a:spAutoFit/>
          </a:bodyPr>
          <a:lstStyle/>
          <a:p>
            <a:r>
              <a:rPr lang="en-AU" sz="1350" dirty="0"/>
              <a:t>Scarecrow Island</a:t>
            </a:r>
          </a:p>
          <a:p>
            <a:r>
              <a:rPr lang="en-AU" sz="1350" dirty="0"/>
              <a:t>RA = $1, RB = $2, RC = $4</a:t>
            </a:r>
          </a:p>
        </p:txBody>
      </p:sp>
      <p:sp>
        <p:nvSpPr>
          <p:cNvPr id="21" name="TextBox 20"/>
          <p:cNvSpPr txBox="1"/>
          <p:nvPr/>
        </p:nvSpPr>
        <p:spPr>
          <a:xfrm>
            <a:off x="3518287" y="5597071"/>
            <a:ext cx="1329210" cy="507831"/>
          </a:xfrm>
          <a:prstGeom prst="rect">
            <a:avLst/>
          </a:prstGeom>
          <a:noFill/>
          <a:ln>
            <a:solidFill>
              <a:schemeClr val="accent1"/>
            </a:solidFill>
          </a:ln>
        </p:spPr>
        <p:txBody>
          <a:bodyPr wrap="none" rtlCol="0">
            <a:spAutoFit/>
          </a:bodyPr>
          <a:lstStyle/>
          <a:p>
            <a:r>
              <a:rPr lang="en-AU" sz="1350" dirty="0"/>
              <a:t>Treasure Island</a:t>
            </a:r>
          </a:p>
          <a:p>
            <a:r>
              <a:rPr lang="en-AU" sz="1350" dirty="0"/>
              <a:t>RA = $3, RB = $1</a:t>
            </a:r>
          </a:p>
        </p:txBody>
      </p:sp>
      <p:sp>
        <p:nvSpPr>
          <p:cNvPr id="22" name="TextBox 21"/>
          <p:cNvSpPr txBox="1"/>
          <p:nvPr/>
        </p:nvSpPr>
        <p:spPr>
          <a:xfrm>
            <a:off x="2290644" y="3743479"/>
            <a:ext cx="1329210" cy="507831"/>
          </a:xfrm>
          <a:prstGeom prst="rect">
            <a:avLst/>
          </a:prstGeom>
          <a:noFill/>
          <a:ln>
            <a:solidFill>
              <a:schemeClr val="accent1"/>
            </a:solidFill>
          </a:ln>
        </p:spPr>
        <p:txBody>
          <a:bodyPr wrap="none" rtlCol="0">
            <a:spAutoFit/>
          </a:bodyPr>
          <a:lstStyle/>
          <a:p>
            <a:r>
              <a:rPr lang="en-AU" sz="1350" dirty="0"/>
              <a:t>Penguin Island</a:t>
            </a:r>
          </a:p>
          <a:p>
            <a:r>
              <a:rPr lang="en-AU" sz="1350" dirty="0"/>
              <a:t>RA = $3, RB = $5</a:t>
            </a:r>
          </a:p>
        </p:txBody>
      </p:sp>
      <p:sp>
        <p:nvSpPr>
          <p:cNvPr id="23" name="TextBox 22"/>
          <p:cNvSpPr txBox="1"/>
          <p:nvPr/>
        </p:nvSpPr>
        <p:spPr>
          <a:xfrm>
            <a:off x="6262171" y="4689391"/>
            <a:ext cx="1295611" cy="507831"/>
          </a:xfrm>
          <a:prstGeom prst="rect">
            <a:avLst/>
          </a:prstGeom>
          <a:noFill/>
          <a:ln>
            <a:solidFill>
              <a:schemeClr val="accent1"/>
            </a:solidFill>
          </a:ln>
        </p:spPr>
        <p:txBody>
          <a:bodyPr wrap="none" rtlCol="0">
            <a:spAutoFit/>
          </a:bodyPr>
          <a:lstStyle/>
          <a:p>
            <a:r>
              <a:rPr lang="en-AU" sz="1350" dirty="0"/>
              <a:t>Delivery Island</a:t>
            </a:r>
          </a:p>
          <a:p>
            <a:r>
              <a:rPr lang="en-AU" sz="1350" dirty="0"/>
              <a:t>RA = RB = RC $5</a:t>
            </a:r>
          </a:p>
        </p:txBody>
      </p:sp>
      <p:sp>
        <p:nvSpPr>
          <p:cNvPr id="24" name="TextBox 23"/>
          <p:cNvSpPr txBox="1"/>
          <p:nvPr/>
        </p:nvSpPr>
        <p:spPr>
          <a:xfrm>
            <a:off x="6150252" y="2922973"/>
            <a:ext cx="1936812" cy="507831"/>
          </a:xfrm>
          <a:prstGeom prst="rect">
            <a:avLst/>
          </a:prstGeom>
          <a:noFill/>
          <a:ln>
            <a:solidFill>
              <a:schemeClr val="accent1"/>
            </a:solidFill>
          </a:ln>
        </p:spPr>
        <p:txBody>
          <a:bodyPr wrap="none" rtlCol="0">
            <a:spAutoFit/>
          </a:bodyPr>
          <a:lstStyle/>
          <a:p>
            <a:r>
              <a:rPr lang="en-AU" sz="1350" dirty="0"/>
              <a:t>Sun Island</a:t>
            </a:r>
          </a:p>
          <a:p>
            <a:r>
              <a:rPr lang="en-AU" sz="1350" dirty="0"/>
              <a:t>RA = $3, RB = $1, RC = $4</a:t>
            </a:r>
          </a:p>
        </p:txBody>
      </p:sp>
      <p:sp>
        <p:nvSpPr>
          <p:cNvPr id="25" name="TextBox 24"/>
          <p:cNvSpPr txBox="1"/>
          <p:nvPr/>
        </p:nvSpPr>
        <p:spPr>
          <a:xfrm>
            <a:off x="676096" y="808466"/>
            <a:ext cx="2674050" cy="1477328"/>
          </a:xfrm>
          <a:prstGeom prst="rect">
            <a:avLst/>
          </a:prstGeom>
          <a:noFill/>
          <a:ln>
            <a:solidFill>
              <a:schemeClr val="tx1"/>
            </a:solidFill>
          </a:ln>
        </p:spPr>
        <p:txBody>
          <a:bodyPr wrap="square" rtlCol="0">
            <a:spAutoFit/>
          </a:bodyPr>
          <a:lstStyle/>
          <a:p>
            <a:r>
              <a:rPr lang="en-AU" b="1" dirty="0"/>
              <a:t>Legend: </a:t>
            </a:r>
          </a:p>
          <a:p>
            <a:endParaRPr lang="en-AU" b="1" dirty="0"/>
          </a:p>
          <a:p>
            <a:endParaRPr lang="en-AU" b="1" dirty="0"/>
          </a:p>
          <a:p>
            <a:r>
              <a:rPr lang="en-AU" b="1" dirty="0"/>
              <a:t>		 	</a:t>
            </a:r>
          </a:p>
        </p:txBody>
      </p:sp>
      <p:cxnSp>
        <p:nvCxnSpPr>
          <p:cNvPr id="26" name="Straight Connector 25"/>
          <p:cNvCxnSpPr/>
          <p:nvPr/>
        </p:nvCxnSpPr>
        <p:spPr>
          <a:xfrm flipV="1">
            <a:off x="1695240" y="1300773"/>
            <a:ext cx="1137621" cy="1613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695240" y="1571060"/>
            <a:ext cx="1137621" cy="13707"/>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95240" y="1873287"/>
            <a:ext cx="1203110" cy="14495"/>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2"/>
          </p:cNvCxnSpPr>
          <p:nvPr/>
        </p:nvCxnSpPr>
        <p:spPr>
          <a:xfrm flipH="1">
            <a:off x="1999472" y="3254221"/>
            <a:ext cx="103214" cy="22235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2" idx="0"/>
          </p:cNvCxnSpPr>
          <p:nvPr/>
        </p:nvCxnSpPr>
        <p:spPr>
          <a:xfrm flipH="1">
            <a:off x="2955249" y="3009543"/>
            <a:ext cx="2104206" cy="73393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3"/>
          </p:cNvCxnSpPr>
          <p:nvPr/>
        </p:nvCxnSpPr>
        <p:spPr>
          <a:xfrm flipH="1">
            <a:off x="4847497" y="3438522"/>
            <a:ext cx="2149651" cy="24124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2"/>
          </p:cNvCxnSpPr>
          <p:nvPr/>
        </p:nvCxnSpPr>
        <p:spPr>
          <a:xfrm>
            <a:off x="2102686" y="3254221"/>
            <a:ext cx="512823" cy="489258"/>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615509" y="3009544"/>
            <a:ext cx="2443942" cy="2455769"/>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716356" y="3410565"/>
            <a:ext cx="1961717" cy="2186506"/>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3" idx="1"/>
          </p:cNvCxnSpPr>
          <p:nvPr/>
        </p:nvCxnSpPr>
        <p:spPr>
          <a:xfrm>
            <a:off x="2752358" y="3247821"/>
            <a:ext cx="3509813" cy="1695486"/>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999473" y="3438522"/>
            <a:ext cx="4379144" cy="2026791"/>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13442" y="1156229"/>
            <a:ext cx="5083604" cy="830997"/>
          </a:xfrm>
          <a:prstGeom prst="rect">
            <a:avLst/>
          </a:prstGeom>
          <a:noFill/>
        </p:spPr>
        <p:txBody>
          <a:bodyPr wrap="square" rtlCol="0">
            <a:spAutoFit/>
          </a:bodyPr>
          <a:lstStyle/>
          <a:p>
            <a:pPr algn="ctr"/>
            <a:r>
              <a:rPr lang="en-AU" sz="2400" b="1" dirty="0"/>
              <a:t>Diagram of all known route options and costings between Islands</a:t>
            </a:r>
          </a:p>
        </p:txBody>
      </p:sp>
      <p:sp>
        <p:nvSpPr>
          <p:cNvPr id="39" name="TextBox 38">
            <a:extLst>
              <a:ext uri="{FF2B5EF4-FFF2-40B4-BE49-F238E27FC236}">
                <a16:creationId xmlns:a16="http://schemas.microsoft.com/office/drawing/2014/main" xmlns="" id="{C73E9364-7F33-46B2-9C5A-2ED79E3B8E09}"/>
              </a:ext>
            </a:extLst>
          </p:cNvPr>
          <p:cNvSpPr txBox="1"/>
          <p:nvPr/>
        </p:nvSpPr>
        <p:spPr>
          <a:xfrm>
            <a:off x="698554" y="1169164"/>
            <a:ext cx="924420" cy="923330"/>
          </a:xfrm>
          <a:prstGeom prst="rect">
            <a:avLst/>
          </a:prstGeom>
          <a:noFill/>
        </p:spPr>
        <p:txBody>
          <a:bodyPr wrap="none" rtlCol="0">
            <a:spAutoFit/>
          </a:bodyPr>
          <a:lstStyle/>
          <a:p>
            <a:r>
              <a:rPr lang="en-GB" dirty="0"/>
              <a:t>Route A</a:t>
            </a:r>
          </a:p>
          <a:p>
            <a:r>
              <a:rPr lang="en-GB" dirty="0"/>
              <a:t>Route B</a:t>
            </a:r>
          </a:p>
          <a:p>
            <a:r>
              <a:rPr lang="en-GB" dirty="0"/>
              <a:t>Route C</a:t>
            </a:r>
          </a:p>
        </p:txBody>
      </p:sp>
    </p:spTree>
    <p:extLst>
      <p:ext uri="{BB962C8B-B14F-4D97-AF65-F5344CB8AC3E}">
        <p14:creationId xmlns:p14="http://schemas.microsoft.com/office/powerpoint/2010/main" val="425955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404737" y="1496222"/>
            <a:ext cx="8418705" cy="44016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extBox 12"/>
          <p:cNvSpPr txBox="1"/>
          <p:nvPr/>
        </p:nvSpPr>
        <p:spPr>
          <a:xfrm>
            <a:off x="762520" y="731903"/>
            <a:ext cx="8060922" cy="923330"/>
          </a:xfrm>
          <a:prstGeom prst="rect">
            <a:avLst/>
          </a:prstGeom>
          <a:noFill/>
        </p:spPr>
        <p:txBody>
          <a:bodyPr wrap="square" rtlCol="0">
            <a:spAutoFit/>
          </a:bodyPr>
          <a:lstStyle/>
          <a:p>
            <a:pPr algn="ctr"/>
            <a:r>
              <a:rPr lang="en-AU" sz="5400" dirty="0"/>
              <a:t>Prims Algorithm</a:t>
            </a:r>
          </a:p>
        </p:txBody>
      </p:sp>
      <p:sp>
        <p:nvSpPr>
          <p:cNvPr id="2" name="TextBox 1"/>
          <p:cNvSpPr txBox="1"/>
          <p:nvPr/>
        </p:nvSpPr>
        <p:spPr>
          <a:xfrm>
            <a:off x="962803" y="2067705"/>
            <a:ext cx="7657960" cy="3293209"/>
          </a:xfrm>
          <a:prstGeom prst="rect">
            <a:avLst/>
          </a:prstGeom>
          <a:noFill/>
        </p:spPr>
        <p:txBody>
          <a:bodyPr wrap="square" rtlCol="0">
            <a:spAutoFit/>
          </a:bodyPr>
          <a:lstStyle/>
          <a:p>
            <a:r>
              <a:rPr lang="en-AU" sz="2800" dirty="0"/>
              <a:t>Prims Algorithm is one algorithm which can be used to find the minimum spanning tree </a:t>
            </a:r>
            <a:r>
              <a:rPr lang="en-AU" sz="2800" dirty="0" smtClean="0"/>
              <a:t>of a map.</a:t>
            </a:r>
          </a:p>
          <a:p>
            <a:endParaRPr lang="en-AU" sz="2800" dirty="0"/>
          </a:p>
          <a:p>
            <a:r>
              <a:rPr lang="en-AU" sz="2800" dirty="0"/>
              <a:t>It is a </a:t>
            </a:r>
            <a:r>
              <a:rPr lang="en-AU" sz="2800" b="1" dirty="0"/>
              <a:t>greedy </a:t>
            </a:r>
            <a:r>
              <a:rPr lang="en-AU" sz="2800" dirty="0" smtClean="0"/>
              <a:t>algorithm… this </a:t>
            </a:r>
            <a:r>
              <a:rPr lang="en-AU" sz="2800" dirty="0"/>
              <a:t>means that it builds the minimum spanning tree </a:t>
            </a:r>
            <a:r>
              <a:rPr lang="en-AU" sz="2800" dirty="0" smtClean="0"/>
              <a:t>step-by-step, </a:t>
            </a:r>
            <a:r>
              <a:rPr lang="en-AU" sz="2800" dirty="0"/>
              <a:t>looking for the ‘best’ connection each time!</a:t>
            </a:r>
          </a:p>
          <a:p>
            <a:endParaRPr lang="en-AU" sz="2000" dirty="0"/>
          </a:p>
          <a:p>
            <a:r>
              <a:rPr lang="en-AU" sz="2000" dirty="0"/>
              <a:t> </a:t>
            </a:r>
          </a:p>
        </p:txBody>
      </p:sp>
    </p:spTree>
    <p:extLst>
      <p:ext uri="{BB962C8B-B14F-4D97-AF65-F5344CB8AC3E}">
        <p14:creationId xmlns:p14="http://schemas.microsoft.com/office/powerpoint/2010/main" val="193402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404737" y="868174"/>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7" name="TextBox 16"/>
          <p:cNvSpPr txBox="1"/>
          <p:nvPr/>
        </p:nvSpPr>
        <p:spPr>
          <a:xfrm>
            <a:off x="4250363" y="2509232"/>
            <a:ext cx="1577927" cy="507831"/>
          </a:xfrm>
          <a:prstGeom prst="rect">
            <a:avLst/>
          </a:prstGeom>
          <a:noFill/>
          <a:ln>
            <a:solidFill>
              <a:schemeClr val="accent1"/>
            </a:solidFill>
          </a:ln>
        </p:spPr>
        <p:txBody>
          <a:bodyPr wrap="square" rtlCol="0">
            <a:spAutoFit/>
          </a:bodyPr>
          <a:lstStyle/>
          <a:p>
            <a:r>
              <a:rPr lang="en-AU" sz="1350" dirty="0"/>
              <a:t>Long Island</a:t>
            </a:r>
          </a:p>
          <a:p>
            <a:r>
              <a:rPr lang="en-AU" sz="1350" dirty="0"/>
              <a:t>RA = $3, RB = $2</a:t>
            </a:r>
          </a:p>
        </p:txBody>
      </p:sp>
      <p:sp>
        <p:nvSpPr>
          <p:cNvPr id="20" name="TextBox 19"/>
          <p:cNvSpPr txBox="1"/>
          <p:nvPr/>
        </p:nvSpPr>
        <p:spPr>
          <a:xfrm>
            <a:off x="1035399" y="5477760"/>
            <a:ext cx="1936812" cy="507831"/>
          </a:xfrm>
          <a:prstGeom prst="rect">
            <a:avLst/>
          </a:prstGeom>
          <a:noFill/>
          <a:ln>
            <a:solidFill>
              <a:schemeClr val="accent1"/>
            </a:solidFill>
          </a:ln>
        </p:spPr>
        <p:txBody>
          <a:bodyPr wrap="none" rtlCol="0">
            <a:spAutoFit/>
          </a:bodyPr>
          <a:lstStyle/>
          <a:p>
            <a:r>
              <a:rPr lang="en-AU" sz="1350" dirty="0"/>
              <a:t>Scarecrow Island</a:t>
            </a:r>
          </a:p>
          <a:p>
            <a:r>
              <a:rPr lang="en-AU" sz="1350" dirty="0"/>
              <a:t>RA = $1, RB = $2, RC = $4</a:t>
            </a:r>
          </a:p>
        </p:txBody>
      </p:sp>
      <p:sp>
        <p:nvSpPr>
          <p:cNvPr id="21" name="TextBox 20"/>
          <p:cNvSpPr txBox="1"/>
          <p:nvPr/>
        </p:nvSpPr>
        <p:spPr>
          <a:xfrm>
            <a:off x="3518287" y="5597071"/>
            <a:ext cx="1329210" cy="507831"/>
          </a:xfrm>
          <a:prstGeom prst="rect">
            <a:avLst/>
          </a:prstGeom>
          <a:noFill/>
          <a:ln>
            <a:solidFill>
              <a:schemeClr val="accent1"/>
            </a:solidFill>
          </a:ln>
        </p:spPr>
        <p:txBody>
          <a:bodyPr wrap="none" rtlCol="0">
            <a:spAutoFit/>
          </a:bodyPr>
          <a:lstStyle/>
          <a:p>
            <a:r>
              <a:rPr lang="en-AU" sz="1350" dirty="0"/>
              <a:t>Treasure Island</a:t>
            </a:r>
          </a:p>
          <a:p>
            <a:r>
              <a:rPr lang="en-AU" sz="1350" dirty="0"/>
              <a:t>RA = $3, RB = $1</a:t>
            </a:r>
          </a:p>
        </p:txBody>
      </p:sp>
      <p:sp>
        <p:nvSpPr>
          <p:cNvPr id="22" name="TextBox 21"/>
          <p:cNvSpPr txBox="1"/>
          <p:nvPr/>
        </p:nvSpPr>
        <p:spPr>
          <a:xfrm>
            <a:off x="2290644" y="3743479"/>
            <a:ext cx="1329210" cy="507831"/>
          </a:xfrm>
          <a:prstGeom prst="rect">
            <a:avLst/>
          </a:prstGeom>
          <a:noFill/>
          <a:ln>
            <a:solidFill>
              <a:schemeClr val="accent1"/>
            </a:solidFill>
          </a:ln>
        </p:spPr>
        <p:txBody>
          <a:bodyPr wrap="none" rtlCol="0">
            <a:spAutoFit/>
          </a:bodyPr>
          <a:lstStyle/>
          <a:p>
            <a:r>
              <a:rPr lang="en-AU" sz="1350" dirty="0"/>
              <a:t>Penguin Island</a:t>
            </a:r>
          </a:p>
          <a:p>
            <a:r>
              <a:rPr lang="en-AU" sz="1350" dirty="0"/>
              <a:t>RA = $3, RB = $5</a:t>
            </a:r>
          </a:p>
        </p:txBody>
      </p:sp>
      <p:sp>
        <p:nvSpPr>
          <p:cNvPr id="23" name="TextBox 22"/>
          <p:cNvSpPr txBox="1"/>
          <p:nvPr/>
        </p:nvSpPr>
        <p:spPr>
          <a:xfrm>
            <a:off x="6262171" y="4689391"/>
            <a:ext cx="1295611" cy="507831"/>
          </a:xfrm>
          <a:prstGeom prst="rect">
            <a:avLst/>
          </a:prstGeom>
          <a:noFill/>
          <a:ln>
            <a:solidFill>
              <a:schemeClr val="accent1"/>
            </a:solidFill>
          </a:ln>
        </p:spPr>
        <p:txBody>
          <a:bodyPr wrap="none" rtlCol="0">
            <a:spAutoFit/>
          </a:bodyPr>
          <a:lstStyle/>
          <a:p>
            <a:r>
              <a:rPr lang="en-AU" sz="1350" dirty="0"/>
              <a:t>Delivery Island</a:t>
            </a:r>
          </a:p>
          <a:p>
            <a:r>
              <a:rPr lang="en-AU" sz="1350" dirty="0"/>
              <a:t>RA = RB = RC $5</a:t>
            </a:r>
          </a:p>
        </p:txBody>
      </p:sp>
      <p:sp>
        <p:nvSpPr>
          <p:cNvPr id="24" name="TextBox 23"/>
          <p:cNvSpPr txBox="1"/>
          <p:nvPr/>
        </p:nvSpPr>
        <p:spPr>
          <a:xfrm>
            <a:off x="6150252" y="2922973"/>
            <a:ext cx="1936812" cy="507831"/>
          </a:xfrm>
          <a:prstGeom prst="rect">
            <a:avLst/>
          </a:prstGeom>
          <a:noFill/>
          <a:ln>
            <a:solidFill>
              <a:schemeClr val="accent1"/>
            </a:solidFill>
          </a:ln>
        </p:spPr>
        <p:txBody>
          <a:bodyPr wrap="none" rtlCol="0">
            <a:spAutoFit/>
          </a:bodyPr>
          <a:lstStyle/>
          <a:p>
            <a:r>
              <a:rPr lang="en-AU" sz="1350" dirty="0"/>
              <a:t>Sun Island</a:t>
            </a:r>
          </a:p>
          <a:p>
            <a:r>
              <a:rPr lang="en-AU" sz="1350" dirty="0"/>
              <a:t>RA = $3, RB = $1, RC = $4</a:t>
            </a:r>
          </a:p>
        </p:txBody>
      </p:sp>
      <p:sp>
        <p:nvSpPr>
          <p:cNvPr id="25" name="TextBox 24"/>
          <p:cNvSpPr txBox="1"/>
          <p:nvPr/>
        </p:nvSpPr>
        <p:spPr>
          <a:xfrm>
            <a:off x="676096" y="808466"/>
            <a:ext cx="2674050" cy="1477328"/>
          </a:xfrm>
          <a:prstGeom prst="rect">
            <a:avLst/>
          </a:prstGeom>
          <a:noFill/>
          <a:ln>
            <a:solidFill>
              <a:schemeClr val="tx1"/>
            </a:solidFill>
          </a:ln>
        </p:spPr>
        <p:txBody>
          <a:bodyPr wrap="square" rtlCol="0">
            <a:spAutoFit/>
          </a:bodyPr>
          <a:lstStyle/>
          <a:p>
            <a:r>
              <a:rPr lang="en-AU" b="1" dirty="0"/>
              <a:t>Legend: </a:t>
            </a:r>
          </a:p>
          <a:p>
            <a:endParaRPr lang="en-AU" b="1" dirty="0"/>
          </a:p>
          <a:p>
            <a:endParaRPr lang="en-AU" b="1" dirty="0"/>
          </a:p>
          <a:p>
            <a:r>
              <a:rPr lang="en-AU" b="1" dirty="0"/>
              <a:t>		 	</a:t>
            </a:r>
          </a:p>
        </p:txBody>
      </p:sp>
      <p:cxnSp>
        <p:nvCxnSpPr>
          <p:cNvPr id="26" name="Straight Connector 25"/>
          <p:cNvCxnSpPr/>
          <p:nvPr/>
        </p:nvCxnSpPr>
        <p:spPr>
          <a:xfrm flipV="1">
            <a:off x="1695240" y="1300773"/>
            <a:ext cx="1137621" cy="1613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695240" y="1571060"/>
            <a:ext cx="1137621" cy="13707"/>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95240" y="1873287"/>
            <a:ext cx="1203110" cy="14495"/>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2"/>
          </p:cNvCxnSpPr>
          <p:nvPr/>
        </p:nvCxnSpPr>
        <p:spPr>
          <a:xfrm flipH="1">
            <a:off x="1999472" y="3254221"/>
            <a:ext cx="103214" cy="22235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2" idx="0"/>
          </p:cNvCxnSpPr>
          <p:nvPr/>
        </p:nvCxnSpPr>
        <p:spPr>
          <a:xfrm flipH="1">
            <a:off x="2955249" y="3009543"/>
            <a:ext cx="2104206" cy="73393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2"/>
          </p:cNvCxnSpPr>
          <p:nvPr/>
        </p:nvCxnSpPr>
        <p:spPr>
          <a:xfrm>
            <a:off x="2102686" y="3254221"/>
            <a:ext cx="512823" cy="489258"/>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615509" y="3009544"/>
            <a:ext cx="2443942" cy="2455769"/>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716356" y="3410565"/>
            <a:ext cx="1961717" cy="2186506"/>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3" idx="1"/>
          </p:cNvCxnSpPr>
          <p:nvPr/>
        </p:nvCxnSpPr>
        <p:spPr>
          <a:xfrm>
            <a:off x="2752358" y="3247821"/>
            <a:ext cx="3509813" cy="1695486"/>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999473" y="3438522"/>
            <a:ext cx="4379144" cy="2026791"/>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2"/>
            <a:endCxn id="21" idx="3"/>
          </p:cNvCxnSpPr>
          <p:nvPr/>
        </p:nvCxnSpPr>
        <p:spPr>
          <a:xfrm flipH="1">
            <a:off x="4847497" y="3430804"/>
            <a:ext cx="2271161" cy="242018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C73E9364-7F33-46B2-9C5A-2ED79E3B8E09}"/>
              </a:ext>
            </a:extLst>
          </p:cNvPr>
          <p:cNvSpPr txBox="1"/>
          <p:nvPr/>
        </p:nvSpPr>
        <p:spPr>
          <a:xfrm>
            <a:off x="698554" y="1169164"/>
            <a:ext cx="924420" cy="923330"/>
          </a:xfrm>
          <a:prstGeom prst="rect">
            <a:avLst/>
          </a:prstGeom>
          <a:noFill/>
        </p:spPr>
        <p:txBody>
          <a:bodyPr wrap="none" rtlCol="0">
            <a:spAutoFit/>
          </a:bodyPr>
          <a:lstStyle/>
          <a:p>
            <a:r>
              <a:rPr lang="en-GB" dirty="0"/>
              <a:t>Route A</a:t>
            </a:r>
          </a:p>
          <a:p>
            <a:r>
              <a:rPr lang="en-GB" dirty="0"/>
              <a:t>Route B</a:t>
            </a:r>
          </a:p>
          <a:p>
            <a:r>
              <a:rPr lang="en-GB" dirty="0"/>
              <a:t>Route C</a:t>
            </a:r>
          </a:p>
        </p:txBody>
      </p:sp>
      <p:sp>
        <p:nvSpPr>
          <p:cNvPr id="40" name="TextBox 39"/>
          <p:cNvSpPr txBox="1"/>
          <p:nvPr/>
        </p:nvSpPr>
        <p:spPr>
          <a:xfrm>
            <a:off x="3870664" y="430641"/>
            <a:ext cx="50250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Diagram of “minimum </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spanning tree</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(seeking lowest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cost) </a:t>
            </a:r>
            <a:endPar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using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‘Prims Algorithm</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lvl="0" algn="ctr">
              <a:defRPr/>
            </a:pPr>
            <a:r>
              <a:rPr lang="en-AU" sz="2400" b="1" dirty="0" smtClean="0">
                <a:solidFill>
                  <a:prstClr val="black"/>
                </a:solidFill>
              </a:rPr>
              <a:t>…and starting </a:t>
            </a:r>
            <a:r>
              <a:rPr lang="en-AU" sz="2400" b="1" dirty="0">
                <a:solidFill>
                  <a:prstClr val="black"/>
                </a:solidFill>
              </a:rPr>
              <a:t>at Shop </a:t>
            </a:r>
            <a:r>
              <a:rPr lang="en-AU" sz="2400" b="1" dirty="0" smtClean="0">
                <a:solidFill>
                  <a:prstClr val="black"/>
                </a:solidFill>
              </a:rPr>
              <a:t>Island.</a:t>
            </a:r>
            <a:endPar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p:cNvSpPr txBox="1"/>
          <p:nvPr/>
        </p:nvSpPr>
        <p:spPr>
          <a:xfrm>
            <a:off x="993358" y="2698522"/>
            <a:ext cx="2012228" cy="507831"/>
          </a:xfrm>
          <a:prstGeom prst="rect">
            <a:avLst/>
          </a:prstGeom>
          <a:solidFill>
            <a:srgbClr val="FFFF00"/>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rPr>
              <a:t>Shop Island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Calibri" panose="020F0502020204030204"/>
                <a:ea typeface="+mn-ea"/>
                <a:cs typeface="+mn-cs"/>
              </a:rPr>
              <a:t>RA = $1</a:t>
            </a:r>
            <a:r>
              <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rPr>
              <a:t>, RB = $5, </a:t>
            </a:r>
            <a:r>
              <a:rPr kumimoji="0" lang="en-AU" sz="1350" b="1" i="0" u="none" strike="noStrike" kern="1200" cap="none" spc="0" normalizeH="0" baseline="0" noProof="0" dirty="0">
                <a:ln>
                  <a:noFill/>
                </a:ln>
                <a:solidFill>
                  <a:prstClr val="black"/>
                </a:solidFill>
                <a:effectLst/>
                <a:uLnTx/>
                <a:uFillTx/>
                <a:latin typeface="Calibri" panose="020F0502020204030204"/>
                <a:ea typeface="+mn-ea"/>
                <a:cs typeface="+mn-cs"/>
              </a:rPr>
              <a:t>RC = $5</a:t>
            </a:r>
          </a:p>
        </p:txBody>
      </p:sp>
      <p:cxnSp>
        <p:nvCxnSpPr>
          <p:cNvPr id="4" name="Straight Connector 3"/>
          <p:cNvCxnSpPr>
            <a:stCxn id="41" idx="2"/>
          </p:cNvCxnSpPr>
          <p:nvPr/>
        </p:nvCxnSpPr>
        <p:spPr>
          <a:xfrm flipH="1">
            <a:off x="1874520" y="3206353"/>
            <a:ext cx="124952" cy="227140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752357" y="3042302"/>
            <a:ext cx="2417103" cy="242301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193483" y="3024781"/>
            <a:ext cx="1975977" cy="70509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290645" y="3438522"/>
            <a:ext cx="4216835" cy="203923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847497" y="3438522"/>
            <a:ext cx="1995263" cy="215854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3" idx="1"/>
          </p:cNvCxnSpPr>
          <p:nvPr/>
        </p:nvCxnSpPr>
        <p:spPr>
          <a:xfrm>
            <a:off x="2832861" y="3206353"/>
            <a:ext cx="3429310" cy="173695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3"/>
          <p:cNvSpPr txBox="1">
            <a:spLocks/>
          </p:cNvSpPr>
          <p:nvPr/>
        </p:nvSpPr>
        <p:spPr>
          <a:xfrm>
            <a:off x="729868" y="462369"/>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rPr>
              <a:t>References</a:t>
            </a:r>
          </a:p>
        </p:txBody>
      </p:sp>
      <p:sp>
        <p:nvSpPr>
          <p:cNvPr id="13" name="Content Placeholder 2"/>
          <p:cNvSpPr txBox="1">
            <a:spLocks/>
          </p:cNvSpPr>
          <p:nvPr/>
        </p:nvSpPr>
        <p:spPr>
          <a:xfrm>
            <a:off x="652531" y="1087092"/>
            <a:ext cx="8272465" cy="49214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1800" b="1" i="0" u="none" strike="noStrike" kern="1200" cap="none" spc="0" normalizeH="0" baseline="0" noProof="0" dirty="0" smtClean="0">
                <a:ln>
                  <a:noFill/>
                </a:ln>
                <a:solidFill>
                  <a:prstClr val="black"/>
                </a:solidFill>
                <a:effectLst/>
                <a:uLnTx/>
                <a:uFillTx/>
              </a:rPr>
              <a:t>MIT App Inventor</a:t>
            </a:r>
          </a:p>
          <a:p>
            <a:pPr marL="0" marR="0" lvl="0" indent="0"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1800" i="0" u="none" strike="noStrike" kern="1200" cap="none" spc="0" normalizeH="0" baseline="0" noProof="0" dirty="0" smtClean="0">
                <a:ln>
                  <a:noFill/>
                </a:ln>
                <a:solidFill>
                  <a:prstClr val="black"/>
                </a:solidFill>
                <a:effectLst/>
                <a:uLnTx/>
                <a:uFillTx/>
              </a:rPr>
              <a:t>This </a:t>
            </a:r>
            <a:r>
              <a:rPr kumimoji="0" lang="en-AU" sz="1800" i="0" u="none" strike="noStrike" kern="1200" cap="none" spc="0" normalizeH="0" baseline="0" noProof="0" dirty="0">
                <a:ln>
                  <a:noFill/>
                </a:ln>
                <a:solidFill>
                  <a:prstClr val="black"/>
                </a:solidFill>
                <a:effectLst/>
                <a:uLnTx/>
                <a:uFillTx/>
              </a:rPr>
              <a:t>session uses MIT’s App Inventor as well as links to some of its resources.</a:t>
            </a:r>
          </a:p>
          <a:p>
            <a:pPr marL="0" marR="0" lvl="0" indent="0"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AU" sz="1800" i="0" u="none" strike="noStrike" kern="1200" cap="none" spc="0" normalizeH="0" baseline="0" noProof="0" dirty="0">
                <a:ln>
                  <a:noFill/>
                </a:ln>
                <a:solidFill>
                  <a:prstClr val="black"/>
                </a:solidFill>
                <a:effectLst/>
                <a:uLnTx/>
                <a:uFillTx/>
                <a:hlinkClick r:id="rId3"/>
              </a:rPr>
              <a:t>http://appinventor.mit.edu/explore/</a:t>
            </a:r>
            <a:endParaRPr kumimoji="0" lang="en-AU" sz="1800" i="0" u="none" strike="noStrike" kern="1200" cap="none" spc="0" normalizeH="0" baseline="0" noProof="0" dirty="0">
              <a:ln>
                <a:noFill/>
              </a:ln>
              <a:solidFill>
                <a:prstClr val="black"/>
              </a:solidFill>
              <a:effectLst/>
              <a:uLnTx/>
              <a:uFillTx/>
            </a:endParaRPr>
          </a:p>
          <a:p>
            <a:pPr marL="0" indent="0" fontAlgn="base">
              <a:lnSpc>
                <a:spcPct val="110000"/>
              </a:lnSpc>
              <a:spcBef>
                <a:spcPts val="0"/>
              </a:spcBef>
              <a:buNone/>
            </a:pPr>
            <a:r>
              <a:rPr lang="en-AU" sz="1800" dirty="0" smtClean="0"/>
              <a:t>MIT’s App Inventor and resources are </a:t>
            </a:r>
            <a:r>
              <a:rPr lang="en-AU" sz="1800" dirty="0"/>
              <a:t>licensed under a </a:t>
            </a:r>
            <a:r>
              <a:rPr lang="en-AU" sz="1800" dirty="0">
                <a:hlinkClick r:id="rId4"/>
              </a:rPr>
              <a:t>Creative Commons Attribution-</a:t>
            </a:r>
            <a:r>
              <a:rPr lang="en-AU" sz="1800" dirty="0" err="1">
                <a:hlinkClick r:id="rId4"/>
              </a:rPr>
              <a:t>ShareAlike</a:t>
            </a:r>
            <a:r>
              <a:rPr lang="en-AU" sz="1800" dirty="0">
                <a:hlinkClick r:id="rId4"/>
              </a:rPr>
              <a:t> 3.0 </a:t>
            </a:r>
            <a:r>
              <a:rPr lang="en-AU" sz="1800" dirty="0" err="1">
                <a:hlinkClick r:id="rId4"/>
              </a:rPr>
              <a:t>Unported</a:t>
            </a:r>
            <a:r>
              <a:rPr lang="en-AU" sz="1800" dirty="0">
                <a:hlinkClick r:id="rId4"/>
              </a:rPr>
              <a:t> License</a:t>
            </a:r>
            <a:endParaRPr lang="en-AU" sz="1800" dirty="0"/>
          </a:p>
          <a:p>
            <a:pPr marL="0" indent="0" fontAlgn="base">
              <a:lnSpc>
                <a:spcPct val="110000"/>
              </a:lnSpc>
              <a:spcBef>
                <a:spcPts val="0"/>
              </a:spcBef>
              <a:buNone/>
            </a:pPr>
            <a:r>
              <a:rPr lang="en-AU" sz="1800" dirty="0"/>
              <a:t>© 2012-2017 </a:t>
            </a:r>
            <a:r>
              <a:rPr lang="en-AU" sz="1800" dirty="0">
                <a:hlinkClick r:id="rId5"/>
              </a:rPr>
              <a:t>Massachusetts Institute of </a:t>
            </a:r>
            <a:r>
              <a:rPr lang="en-AU" sz="1800" dirty="0" smtClean="0">
                <a:hlinkClick r:id="rId5"/>
              </a:rPr>
              <a:t>Technology</a:t>
            </a:r>
            <a:endParaRPr lang="en-AU" sz="1800" dirty="0" smtClean="0"/>
          </a:p>
          <a:p>
            <a:pPr marL="0" indent="0" fontAlgn="base">
              <a:lnSpc>
                <a:spcPct val="110000"/>
              </a:lnSpc>
              <a:spcBef>
                <a:spcPts val="0"/>
              </a:spcBef>
              <a:buNone/>
            </a:pPr>
            <a:endParaRPr lang="en-AU" sz="1800" dirty="0"/>
          </a:p>
          <a:p>
            <a:pPr marL="0" indent="0" fontAlgn="base">
              <a:lnSpc>
                <a:spcPct val="110000"/>
              </a:lnSpc>
              <a:spcBef>
                <a:spcPts val="0"/>
              </a:spcBef>
              <a:buNone/>
            </a:pPr>
            <a:r>
              <a:rPr lang="en-AU" sz="1800" b="1" dirty="0"/>
              <a:t>CS Unplugged </a:t>
            </a:r>
            <a:r>
              <a:rPr lang="en-AU" sz="1800" b="1" dirty="0" smtClean="0"/>
              <a:t>	</a:t>
            </a:r>
            <a:r>
              <a:rPr lang="en-AU" sz="1800" dirty="0" smtClean="0">
                <a:hlinkClick r:id="rId6"/>
              </a:rPr>
              <a:t>http</a:t>
            </a:r>
            <a:r>
              <a:rPr lang="en-AU" sz="1800" dirty="0">
                <a:hlinkClick r:id="rId6"/>
              </a:rPr>
              <a:t>://csunplugged.org</a:t>
            </a:r>
            <a:r>
              <a:rPr lang="en-AU" sz="1800" dirty="0" smtClean="0">
                <a:hlinkClick r:id="rId6"/>
              </a:rPr>
              <a:t>/</a:t>
            </a:r>
            <a:r>
              <a:rPr lang="en-AU" sz="1800" dirty="0" smtClean="0"/>
              <a:t> </a:t>
            </a:r>
          </a:p>
          <a:p>
            <a:pPr marL="0" indent="0" fontAlgn="base">
              <a:lnSpc>
                <a:spcPct val="110000"/>
              </a:lnSpc>
              <a:spcBef>
                <a:spcPts val="0"/>
              </a:spcBef>
              <a:buNone/>
            </a:pPr>
            <a:r>
              <a:rPr lang="en-AU" sz="1800" b="1" dirty="0"/>
              <a:t>Code.org</a:t>
            </a:r>
            <a:r>
              <a:rPr lang="en-AU" sz="1800" dirty="0"/>
              <a:t>  </a:t>
            </a:r>
            <a:r>
              <a:rPr lang="en-AU" sz="1800" dirty="0" smtClean="0"/>
              <a:t>	</a:t>
            </a:r>
            <a:r>
              <a:rPr lang="en-AU" sz="1800" dirty="0" smtClean="0">
                <a:hlinkClick r:id="rId7"/>
              </a:rPr>
              <a:t>https</a:t>
            </a:r>
            <a:r>
              <a:rPr lang="en-AU" sz="1800" dirty="0">
                <a:hlinkClick r:id="rId7"/>
              </a:rPr>
              <a:t>://code.org</a:t>
            </a:r>
            <a:r>
              <a:rPr lang="en-AU" sz="1800" dirty="0" smtClean="0">
                <a:hlinkClick r:id="rId7"/>
              </a:rPr>
              <a:t>./</a:t>
            </a:r>
            <a:r>
              <a:rPr lang="en-AU" sz="1800" dirty="0" smtClean="0"/>
              <a:t> </a:t>
            </a:r>
          </a:p>
          <a:p>
            <a:pPr marL="0" indent="0" fontAlgn="base">
              <a:lnSpc>
                <a:spcPct val="110000"/>
              </a:lnSpc>
              <a:spcBef>
                <a:spcPts val="0"/>
              </a:spcBef>
              <a:buNone/>
            </a:pPr>
            <a:r>
              <a:rPr lang="en-AU" sz="1800" b="1" dirty="0" smtClean="0"/>
              <a:t>21 Card Trick  	</a:t>
            </a:r>
            <a:r>
              <a:rPr lang="en-AU" sz="1800" dirty="0" smtClean="0">
                <a:solidFill>
                  <a:prstClr val="black"/>
                </a:solidFill>
                <a:hlinkClick r:id="rId8"/>
              </a:rPr>
              <a:t>http</a:t>
            </a:r>
            <a:r>
              <a:rPr lang="en-AU" sz="1800" dirty="0">
                <a:solidFill>
                  <a:prstClr val="black"/>
                </a:solidFill>
                <a:hlinkClick r:id="rId8"/>
              </a:rPr>
              <a:t>://kidsentertainerhub.com/the-21-card-trick</a:t>
            </a:r>
            <a:r>
              <a:rPr lang="en-AU" sz="1800" dirty="0" smtClean="0">
                <a:solidFill>
                  <a:prstClr val="black"/>
                </a:solidFill>
                <a:hlinkClick r:id="rId8"/>
              </a:rPr>
              <a:t>/</a:t>
            </a:r>
            <a:r>
              <a:rPr lang="en-AU" sz="1800" dirty="0" smtClean="0">
                <a:solidFill>
                  <a:prstClr val="black"/>
                </a:solidFill>
              </a:rPr>
              <a:t> </a:t>
            </a:r>
          </a:p>
          <a:p>
            <a:pPr marL="0" indent="0" fontAlgn="base">
              <a:lnSpc>
                <a:spcPct val="110000"/>
              </a:lnSpc>
              <a:spcBef>
                <a:spcPts val="0"/>
              </a:spcBef>
              <a:buNone/>
            </a:pPr>
            <a:endParaRPr lang="en-AU" sz="1800" b="1" dirty="0" smtClean="0">
              <a:solidFill>
                <a:prstClr val="black"/>
              </a:solidFill>
            </a:endParaRPr>
          </a:p>
          <a:p>
            <a:pPr marL="0" indent="0" fontAlgn="base">
              <a:lnSpc>
                <a:spcPct val="110000"/>
              </a:lnSpc>
              <a:spcBef>
                <a:spcPts val="0"/>
              </a:spcBef>
              <a:buNone/>
            </a:pPr>
            <a:r>
              <a:rPr lang="en-AU" sz="1800" b="1" dirty="0" smtClean="0">
                <a:solidFill>
                  <a:prstClr val="black"/>
                </a:solidFill>
              </a:rPr>
              <a:t>Algorithms</a:t>
            </a:r>
          </a:p>
          <a:p>
            <a:pPr marL="0" indent="0" fontAlgn="base">
              <a:lnSpc>
                <a:spcPct val="110000"/>
              </a:lnSpc>
              <a:spcBef>
                <a:spcPts val="0"/>
              </a:spcBef>
              <a:buNone/>
            </a:pPr>
            <a:r>
              <a:rPr lang="en-AU" sz="1800" dirty="0" smtClean="0">
                <a:hlinkClick r:id="rId9"/>
              </a:rPr>
              <a:t>https</a:t>
            </a:r>
            <a:r>
              <a:rPr lang="en-AU" sz="1800" dirty="0">
                <a:hlinkClick r:id="rId9"/>
              </a:rPr>
              <a:t>://</a:t>
            </a:r>
            <a:r>
              <a:rPr lang="en-AU" sz="1800" dirty="0" smtClean="0">
                <a:hlinkClick r:id="rId9"/>
              </a:rPr>
              <a:t>www.theguardian.com/science/2013/jul/01/how-algorithms-rule-world-nsa</a:t>
            </a:r>
            <a:endParaRPr lang="en-AU" sz="1800" dirty="0" smtClean="0"/>
          </a:p>
          <a:p>
            <a:pPr marL="0" indent="0" fontAlgn="base">
              <a:lnSpc>
                <a:spcPct val="110000"/>
              </a:lnSpc>
              <a:spcBef>
                <a:spcPts val="0"/>
              </a:spcBef>
              <a:buNone/>
            </a:pPr>
            <a:r>
              <a:rPr lang="en-AU" sz="1800" dirty="0">
                <a:hlinkClick r:id="rId10"/>
              </a:rPr>
              <a:t>http://www.geeksforgeeks.org/greedy-algorithms-set-5-prims-minimum-spanning-tree-mst-2</a:t>
            </a:r>
            <a:r>
              <a:rPr lang="en-AU" sz="1800" dirty="0" smtClean="0">
                <a:hlinkClick r:id="rId10"/>
              </a:rPr>
              <a:t>/</a:t>
            </a:r>
            <a:endParaRPr lang="en-AU" sz="1800" dirty="0" smtClean="0"/>
          </a:p>
          <a:p>
            <a:pPr marL="0" indent="0" fontAlgn="base">
              <a:lnSpc>
                <a:spcPct val="110000"/>
              </a:lnSpc>
              <a:spcBef>
                <a:spcPts val="0"/>
              </a:spcBef>
              <a:buNone/>
            </a:pPr>
            <a:r>
              <a:rPr lang="en-AU" sz="1800" dirty="0">
                <a:hlinkClick r:id="rId11"/>
              </a:rPr>
              <a:t>https://</a:t>
            </a:r>
            <a:r>
              <a:rPr lang="en-AU" sz="1800" dirty="0" smtClean="0">
                <a:hlinkClick r:id="rId11"/>
              </a:rPr>
              <a:t>en.wikipedia.org/wiki/Bubble_sort</a:t>
            </a:r>
            <a:endParaRPr kumimoji="0" lang="en-AU" sz="1800" i="1" u="none" strike="noStrike" kern="1200" cap="none" spc="0" normalizeH="0" baseline="0" noProof="0" dirty="0">
              <a:ln>
                <a:noFill/>
              </a:ln>
              <a:solidFill>
                <a:prstClr val="black"/>
              </a:solidFill>
              <a:effectLst/>
              <a:uLnTx/>
              <a:uFillTx/>
            </a:endParaRP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7231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itle 1"/>
          <p:cNvSpPr txBox="1">
            <a:spLocks/>
          </p:cNvSpPr>
          <p:nvPr/>
        </p:nvSpPr>
        <p:spPr>
          <a:xfrm>
            <a:off x="485306" y="679577"/>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t>Sorting and Searching</a:t>
            </a:r>
            <a:endParaRPr lang="en-AU" sz="5400" b="1" dirty="0"/>
          </a:p>
        </p:txBody>
      </p:sp>
      <p:sp>
        <p:nvSpPr>
          <p:cNvPr id="3" name="TextBox 2"/>
          <p:cNvSpPr txBox="1"/>
          <p:nvPr/>
        </p:nvSpPr>
        <p:spPr>
          <a:xfrm>
            <a:off x="768285" y="5450664"/>
            <a:ext cx="6865749" cy="646331"/>
          </a:xfrm>
          <a:prstGeom prst="rect">
            <a:avLst/>
          </a:prstGeom>
          <a:noFill/>
        </p:spPr>
        <p:txBody>
          <a:bodyPr wrap="square" rtlCol="0">
            <a:spAutoFit/>
          </a:bodyPr>
          <a:lstStyle/>
          <a:p>
            <a:r>
              <a:rPr lang="en-AU" dirty="0" smtClean="0">
                <a:hlinkClick r:id="rId3"/>
              </a:rPr>
              <a:t>http</a:t>
            </a:r>
            <a:r>
              <a:rPr lang="en-AU" dirty="0">
                <a:hlinkClick r:id="rId3"/>
              </a:rPr>
              <a:t>://csunplugged.org/sorting-algorithms</a:t>
            </a:r>
            <a:r>
              <a:rPr lang="en-AU" dirty="0" smtClean="0">
                <a:hlinkClick r:id="rId3"/>
              </a:rPr>
              <a:t>/</a:t>
            </a:r>
            <a:endParaRPr lang="en-AU" dirty="0" smtClean="0"/>
          </a:p>
          <a:p>
            <a:r>
              <a:rPr lang="en-AU" dirty="0" smtClean="0"/>
              <a:t>Video: Sorting Algorithms</a:t>
            </a:r>
            <a:endParaRPr lang="en-AU" dirty="0"/>
          </a:p>
        </p:txBody>
      </p:sp>
      <p:pic>
        <p:nvPicPr>
          <p:cNvPr id="4" name="Picture 3"/>
          <p:cNvPicPr>
            <a:picLocks noChangeAspect="1"/>
          </p:cNvPicPr>
          <p:nvPr/>
        </p:nvPicPr>
        <p:blipFill>
          <a:blip r:embed="rId4"/>
          <a:stretch>
            <a:fillRect/>
          </a:stretch>
        </p:blipFill>
        <p:spPr>
          <a:xfrm>
            <a:off x="1162373" y="1491860"/>
            <a:ext cx="6746247" cy="3840171"/>
          </a:xfrm>
          <a:prstGeom prst="rect">
            <a:avLst/>
          </a:prstGeom>
        </p:spPr>
      </p:pic>
    </p:spTree>
    <p:extLst>
      <p:ext uri="{BB962C8B-B14F-4D97-AF65-F5344CB8AC3E}">
        <p14:creationId xmlns:p14="http://schemas.microsoft.com/office/powerpoint/2010/main" val="297323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2"/>
          <p:cNvSpPr txBox="1">
            <a:spLocks/>
          </p:cNvSpPr>
          <p:nvPr/>
        </p:nvSpPr>
        <p:spPr>
          <a:xfrm>
            <a:off x="634959" y="1894480"/>
            <a:ext cx="82724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701621" y="367285"/>
            <a:ext cx="8139139" cy="923330"/>
          </a:xfrm>
          <a:prstGeom prst="rect">
            <a:avLst/>
          </a:prstGeom>
          <a:noFill/>
        </p:spPr>
        <p:txBody>
          <a:bodyPr wrap="square" rtlCol="0">
            <a:spAutoFit/>
          </a:bodyPr>
          <a:lstStyle/>
          <a:p>
            <a:pPr algn="ctr"/>
            <a:r>
              <a:rPr lang="en-AU" sz="5400" b="1" dirty="0">
                <a:solidFill>
                  <a:srgbClr val="0081C7"/>
                </a:solidFill>
              </a:rPr>
              <a:t>Bubble </a:t>
            </a:r>
            <a:r>
              <a:rPr lang="en-AU" sz="5400" b="1" dirty="0" smtClean="0">
                <a:solidFill>
                  <a:srgbClr val="0081C7"/>
                </a:solidFill>
              </a:rPr>
              <a:t>Sort Algorithm</a:t>
            </a:r>
            <a:endParaRPr lang="en-AU" sz="5400" b="1" dirty="0">
              <a:solidFill>
                <a:srgbClr val="0081C7"/>
              </a:solidFill>
            </a:endParaRPr>
          </a:p>
        </p:txBody>
      </p:sp>
      <p:sp>
        <p:nvSpPr>
          <p:cNvPr id="4" name="TextBox 3"/>
          <p:cNvSpPr txBox="1"/>
          <p:nvPr/>
        </p:nvSpPr>
        <p:spPr>
          <a:xfrm>
            <a:off x="484444" y="1198952"/>
            <a:ext cx="8611172" cy="4955203"/>
          </a:xfrm>
          <a:prstGeom prst="rect">
            <a:avLst/>
          </a:prstGeom>
          <a:noFill/>
        </p:spPr>
        <p:txBody>
          <a:bodyPr wrap="square" rtlCol="0">
            <a:spAutoFit/>
          </a:bodyPr>
          <a:lstStyle/>
          <a:p>
            <a:pPr fontAlgn="base"/>
            <a:r>
              <a:rPr lang="en-AU" dirty="0" smtClean="0"/>
              <a:t>The Bubble Sort Algorithm compares elements (numbers) next to each other, and keeps swapping them until they are in order from lowest to highest.</a:t>
            </a:r>
          </a:p>
          <a:p>
            <a:pPr fontAlgn="base"/>
            <a:endParaRPr lang="en-AU" sz="500" dirty="0"/>
          </a:p>
          <a:p>
            <a:pPr fontAlgn="base"/>
            <a:r>
              <a:rPr lang="en-AU" u="sng" dirty="0" smtClean="0"/>
              <a:t>Example:</a:t>
            </a:r>
          </a:p>
          <a:p>
            <a:pPr fontAlgn="base"/>
            <a:endParaRPr lang="en-AU" sz="500" dirty="0" smtClean="0"/>
          </a:p>
          <a:p>
            <a:pPr fontAlgn="base"/>
            <a:r>
              <a:rPr lang="en-AU" b="1" dirty="0" smtClean="0"/>
              <a:t>First </a:t>
            </a:r>
            <a:r>
              <a:rPr lang="en-AU" b="1" dirty="0"/>
              <a:t>Pass:</a:t>
            </a:r>
            <a:r>
              <a:rPr lang="en-AU" dirty="0"/>
              <a:t/>
            </a:r>
            <a:br>
              <a:rPr lang="en-AU" dirty="0"/>
            </a:br>
            <a:r>
              <a:rPr lang="en-AU" dirty="0"/>
              <a:t>(</a:t>
            </a:r>
            <a:r>
              <a:rPr lang="en-AU" dirty="0">
                <a:solidFill>
                  <a:srgbClr val="FF0000"/>
                </a:solidFill>
              </a:rPr>
              <a:t> </a:t>
            </a:r>
            <a:r>
              <a:rPr lang="en-AU" b="1" dirty="0">
                <a:solidFill>
                  <a:srgbClr val="FF0000"/>
                </a:solidFill>
              </a:rPr>
              <a:t>5</a:t>
            </a:r>
            <a:r>
              <a:rPr lang="en-AU" dirty="0">
                <a:solidFill>
                  <a:srgbClr val="FF0000"/>
                </a:solidFill>
              </a:rPr>
              <a:t> </a:t>
            </a:r>
            <a:r>
              <a:rPr lang="en-AU" b="1" dirty="0">
                <a:solidFill>
                  <a:srgbClr val="FF0000"/>
                </a:solidFill>
              </a:rPr>
              <a:t>1</a:t>
            </a:r>
            <a:r>
              <a:rPr lang="en-AU" dirty="0"/>
              <a:t> 4 2 8 ) </a:t>
            </a:r>
            <a:r>
              <a:rPr lang="en-AU" dirty="0" smtClean="0"/>
              <a:t>–&gt; </a:t>
            </a:r>
            <a:r>
              <a:rPr lang="en-AU" dirty="0"/>
              <a:t>( </a:t>
            </a:r>
            <a:r>
              <a:rPr lang="en-AU" b="1" dirty="0">
                <a:solidFill>
                  <a:srgbClr val="FF0000"/>
                </a:solidFill>
              </a:rPr>
              <a:t>1</a:t>
            </a:r>
            <a:r>
              <a:rPr lang="en-AU" dirty="0">
                <a:solidFill>
                  <a:srgbClr val="FF0000"/>
                </a:solidFill>
              </a:rPr>
              <a:t> </a:t>
            </a:r>
            <a:r>
              <a:rPr lang="en-AU" b="1" dirty="0">
                <a:solidFill>
                  <a:srgbClr val="FF0000"/>
                </a:solidFill>
              </a:rPr>
              <a:t>5</a:t>
            </a:r>
            <a:r>
              <a:rPr lang="en-AU" dirty="0"/>
              <a:t> 4 2 8 ), </a:t>
            </a:r>
            <a:r>
              <a:rPr lang="en-AU" dirty="0" smtClean="0"/>
              <a:t>Algorithm </a:t>
            </a:r>
            <a:r>
              <a:rPr lang="en-AU" dirty="0"/>
              <a:t>compares the first two elements, </a:t>
            </a:r>
            <a:r>
              <a:rPr lang="en-AU" dirty="0" smtClean="0"/>
              <a:t>swaps, </a:t>
            </a:r>
            <a:r>
              <a:rPr lang="en-AU" dirty="0"/>
              <a:t>since 5 &gt; 1.</a:t>
            </a:r>
            <a:br>
              <a:rPr lang="en-AU" dirty="0"/>
            </a:br>
            <a:r>
              <a:rPr lang="en-AU" dirty="0"/>
              <a:t>( 1 </a:t>
            </a:r>
            <a:r>
              <a:rPr lang="en-AU" b="1" dirty="0">
                <a:solidFill>
                  <a:schemeClr val="accent6"/>
                </a:solidFill>
              </a:rPr>
              <a:t>5</a:t>
            </a:r>
            <a:r>
              <a:rPr lang="en-AU" dirty="0">
                <a:solidFill>
                  <a:schemeClr val="accent6"/>
                </a:solidFill>
              </a:rPr>
              <a:t> </a:t>
            </a:r>
            <a:r>
              <a:rPr lang="en-AU" b="1" dirty="0">
                <a:solidFill>
                  <a:schemeClr val="accent6"/>
                </a:solidFill>
              </a:rPr>
              <a:t>4</a:t>
            </a:r>
            <a:r>
              <a:rPr lang="en-AU" dirty="0"/>
              <a:t> 2 8 ) –&gt; </a:t>
            </a:r>
            <a:r>
              <a:rPr lang="en-AU" dirty="0" smtClean="0"/>
              <a:t>( </a:t>
            </a:r>
            <a:r>
              <a:rPr lang="en-AU" dirty="0"/>
              <a:t>1</a:t>
            </a:r>
            <a:r>
              <a:rPr lang="en-AU" dirty="0">
                <a:solidFill>
                  <a:schemeClr val="accent6"/>
                </a:solidFill>
              </a:rPr>
              <a:t> </a:t>
            </a:r>
            <a:r>
              <a:rPr lang="en-AU" b="1" dirty="0">
                <a:solidFill>
                  <a:schemeClr val="accent6"/>
                </a:solidFill>
              </a:rPr>
              <a:t>4</a:t>
            </a:r>
            <a:r>
              <a:rPr lang="en-AU" dirty="0">
                <a:solidFill>
                  <a:schemeClr val="accent6"/>
                </a:solidFill>
              </a:rPr>
              <a:t> </a:t>
            </a:r>
            <a:r>
              <a:rPr lang="en-AU" b="1" dirty="0">
                <a:solidFill>
                  <a:schemeClr val="accent6"/>
                </a:solidFill>
              </a:rPr>
              <a:t>5</a:t>
            </a:r>
            <a:r>
              <a:rPr lang="en-AU" dirty="0"/>
              <a:t> 2 8 ), </a:t>
            </a:r>
            <a:r>
              <a:rPr lang="en-AU" dirty="0" smtClean="0"/>
              <a:t>Compares next two, swaps, </a:t>
            </a:r>
            <a:r>
              <a:rPr lang="en-AU" dirty="0"/>
              <a:t>since 5 &gt; 4</a:t>
            </a:r>
            <a:br>
              <a:rPr lang="en-AU" dirty="0"/>
            </a:br>
            <a:r>
              <a:rPr lang="en-AU" dirty="0"/>
              <a:t>( 1 4 </a:t>
            </a:r>
            <a:r>
              <a:rPr lang="en-AU" b="1" dirty="0">
                <a:solidFill>
                  <a:srgbClr val="0081C7"/>
                </a:solidFill>
              </a:rPr>
              <a:t>5</a:t>
            </a:r>
            <a:r>
              <a:rPr lang="en-AU" dirty="0">
                <a:solidFill>
                  <a:srgbClr val="0081C7"/>
                </a:solidFill>
              </a:rPr>
              <a:t> </a:t>
            </a:r>
            <a:r>
              <a:rPr lang="en-AU" b="1" dirty="0">
                <a:solidFill>
                  <a:srgbClr val="0081C7"/>
                </a:solidFill>
              </a:rPr>
              <a:t>2</a:t>
            </a:r>
            <a:r>
              <a:rPr lang="en-AU" dirty="0"/>
              <a:t> 8 ) </a:t>
            </a:r>
            <a:r>
              <a:rPr lang="en-AU" dirty="0" smtClean="0"/>
              <a:t>–&gt; </a:t>
            </a:r>
            <a:r>
              <a:rPr lang="en-AU" dirty="0"/>
              <a:t>( 1 4 </a:t>
            </a:r>
            <a:r>
              <a:rPr lang="en-AU" b="1" dirty="0">
                <a:solidFill>
                  <a:srgbClr val="0081C7"/>
                </a:solidFill>
              </a:rPr>
              <a:t>2</a:t>
            </a:r>
            <a:r>
              <a:rPr lang="en-AU" dirty="0">
                <a:solidFill>
                  <a:srgbClr val="0081C7"/>
                </a:solidFill>
              </a:rPr>
              <a:t> </a:t>
            </a:r>
            <a:r>
              <a:rPr lang="en-AU" b="1" dirty="0">
                <a:solidFill>
                  <a:srgbClr val="0081C7"/>
                </a:solidFill>
              </a:rPr>
              <a:t>5</a:t>
            </a:r>
            <a:r>
              <a:rPr lang="en-AU" dirty="0"/>
              <a:t> 8 ), Compares next two, </a:t>
            </a:r>
            <a:r>
              <a:rPr lang="en-AU" dirty="0" smtClean="0"/>
              <a:t>swaps, </a:t>
            </a:r>
            <a:r>
              <a:rPr lang="en-AU" dirty="0"/>
              <a:t>since 5 &gt; 2</a:t>
            </a:r>
            <a:br>
              <a:rPr lang="en-AU" dirty="0"/>
            </a:br>
            <a:r>
              <a:rPr lang="en-AU" dirty="0"/>
              <a:t>( 1 4 2 </a:t>
            </a:r>
            <a:r>
              <a:rPr lang="en-AU" b="1" dirty="0">
                <a:solidFill>
                  <a:srgbClr val="7030A0"/>
                </a:solidFill>
              </a:rPr>
              <a:t>5</a:t>
            </a:r>
            <a:r>
              <a:rPr lang="en-AU" dirty="0">
                <a:solidFill>
                  <a:srgbClr val="7030A0"/>
                </a:solidFill>
              </a:rPr>
              <a:t> </a:t>
            </a:r>
            <a:r>
              <a:rPr lang="en-AU" b="1" dirty="0">
                <a:solidFill>
                  <a:srgbClr val="7030A0"/>
                </a:solidFill>
              </a:rPr>
              <a:t>8</a:t>
            </a:r>
            <a:r>
              <a:rPr lang="en-AU" dirty="0"/>
              <a:t> ) –&gt; </a:t>
            </a:r>
            <a:r>
              <a:rPr lang="en-AU" dirty="0" smtClean="0"/>
              <a:t>( </a:t>
            </a:r>
            <a:r>
              <a:rPr lang="en-AU" dirty="0"/>
              <a:t>1 4 2 </a:t>
            </a:r>
            <a:r>
              <a:rPr lang="en-AU" b="1" dirty="0">
                <a:solidFill>
                  <a:srgbClr val="7030A0"/>
                </a:solidFill>
              </a:rPr>
              <a:t>5</a:t>
            </a:r>
            <a:r>
              <a:rPr lang="en-AU" dirty="0">
                <a:solidFill>
                  <a:srgbClr val="7030A0"/>
                </a:solidFill>
              </a:rPr>
              <a:t> </a:t>
            </a:r>
            <a:r>
              <a:rPr lang="en-AU" b="1" dirty="0">
                <a:solidFill>
                  <a:srgbClr val="7030A0"/>
                </a:solidFill>
              </a:rPr>
              <a:t>8</a:t>
            </a:r>
            <a:r>
              <a:rPr lang="en-AU" dirty="0"/>
              <a:t> ), </a:t>
            </a:r>
            <a:r>
              <a:rPr lang="en-AU" dirty="0" smtClean="0"/>
              <a:t>Compares, elements </a:t>
            </a:r>
            <a:r>
              <a:rPr lang="en-AU" dirty="0"/>
              <a:t>are already in order (8 &gt; 5), </a:t>
            </a:r>
            <a:r>
              <a:rPr lang="en-AU" dirty="0" smtClean="0"/>
              <a:t>so no swap.</a:t>
            </a:r>
            <a:endParaRPr lang="en-AU" b="1" dirty="0" smtClean="0"/>
          </a:p>
          <a:p>
            <a:pPr fontAlgn="base"/>
            <a:r>
              <a:rPr lang="en-AU" b="1" dirty="0" smtClean="0"/>
              <a:t>Second </a:t>
            </a:r>
            <a:r>
              <a:rPr lang="en-AU" b="1" dirty="0"/>
              <a:t>Pass:</a:t>
            </a:r>
            <a:r>
              <a:rPr lang="en-AU" dirty="0"/>
              <a:t/>
            </a:r>
            <a:br>
              <a:rPr lang="en-AU" dirty="0"/>
            </a:br>
            <a:r>
              <a:rPr lang="en-AU" dirty="0"/>
              <a:t>( </a:t>
            </a:r>
            <a:r>
              <a:rPr lang="en-AU" b="1" dirty="0">
                <a:solidFill>
                  <a:srgbClr val="FF0000"/>
                </a:solidFill>
              </a:rPr>
              <a:t>1</a:t>
            </a:r>
            <a:r>
              <a:rPr lang="en-AU" dirty="0">
                <a:solidFill>
                  <a:srgbClr val="FF0000"/>
                </a:solidFill>
              </a:rPr>
              <a:t> </a:t>
            </a:r>
            <a:r>
              <a:rPr lang="en-AU" b="1" dirty="0">
                <a:solidFill>
                  <a:srgbClr val="FF0000"/>
                </a:solidFill>
              </a:rPr>
              <a:t>4</a:t>
            </a:r>
            <a:r>
              <a:rPr lang="en-AU" dirty="0">
                <a:solidFill>
                  <a:srgbClr val="FF0000"/>
                </a:solidFill>
              </a:rPr>
              <a:t> </a:t>
            </a:r>
            <a:r>
              <a:rPr lang="en-AU" dirty="0"/>
              <a:t>2 5 8 ) –&gt; ( </a:t>
            </a:r>
            <a:r>
              <a:rPr lang="en-AU" b="1" dirty="0">
                <a:solidFill>
                  <a:srgbClr val="FF0000"/>
                </a:solidFill>
              </a:rPr>
              <a:t>1</a:t>
            </a:r>
            <a:r>
              <a:rPr lang="en-AU" dirty="0">
                <a:solidFill>
                  <a:srgbClr val="FF0000"/>
                </a:solidFill>
              </a:rPr>
              <a:t> </a:t>
            </a:r>
            <a:r>
              <a:rPr lang="en-AU" b="1" dirty="0">
                <a:solidFill>
                  <a:srgbClr val="FF0000"/>
                </a:solidFill>
              </a:rPr>
              <a:t>4</a:t>
            </a:r>
            <a:r>
              <a:rPr lang="en-AU" dirty="0"/>
              <a:t> 2 5 8 </a:t>
            </a:r>
            <a:r>
              <a:rPr lang="en-AU" dirty="0" smtClean="0"/>
              <a:t>), Already in order, no swap.</a:t>
            </a:r>
            <a:r>
              <a:rPr lang="en-AU" dirty="0"/>
              <a:t/>
            </a:r>
            <a:br>
              <a:rPr lang="en-AU" dirty="0"/>
            </a:br>
            <a:r>
              <a:rPr lang="en-AU" dirty="0"/>
              <a:t>( 1 </a:t>
            </a:r>
            <a:r>
              <a:rPr lang="en-AU" b="1" dirty="0">
                <a:solidFill>
                  <a:schemeClr val="accent6"/>
                </a:solidFill>
              </a:rPr>
              <a:t>4</a:t>
            </a:r>
            <a:r>
              <a:rPr lang="en-AU" dirty="0">
                <a:solidFill>
                  <a:schemeClr val="accent6"/>
                </a:solidFill>
              </a:rPr>
              <a:t> </a:t>
            </a:r>
            <a:r>
              <a:rPr lang="en-AU" b="1" dirty="0">
                <a:solidFill>
                  <a:schemeClr val="accent6"/>
                </a:solidFill>
              </a:rPr>
              <a:t>2</a:t>
            </a:r>
            <a:r>
              <a:rPr lang="en-AU" dirty="0"/>
              <a:t> 5 8 ) –&gt; ( 1 </a:t>
            </a:r>
            <a:r>
              <a:rPr lang="en-AU" b="1" dirty="0">
                <a:solidFill>
                  <a:schemeClr val="accent6"/>
                </a:solidFill>
              </a:rPr>
              <a:t>2</a:t>
            </a:r>
            <a:r>
              <a:rPr lang="en-AU" dirty="0">
                <a:solidFill>
                  <a:schemeClr val="accent6"/>
                </a:solidFill>
              </a:rPr>
              <a:t> </a:t>
            </a:r>
            <a:r>
              <a:rPr lang="en-AU" b="1" dirty="0">
                <a:solidFill>
                  <a:schemeClr val="accent6"/>
                </a:solidFill>
              </a:rPr>
              <a:t>4</a:t>
            </a:r>
            <a:r>
              <a:rPr lang="en-AU" dirty="0"/>
              <a:t> 5 8 ), </a:t>
            </a:r>
            <a:r>
              <a:rPr lang="en-AU" dirty="0" smtClean="0"/>
              <a:t>Swaps, </a:t>
            </a:r>
            <a:r>
              <a:rPr lang="en-AU" dirty="0"/>
              <a:t>since 4 &gt; 2</a:t>
            </a:r>
            <a:br>
              <a:rPr lang="en-AU" dirty="0"/>
            </a:br>
            <a:r>
              <a:rPr lang="en-AU" dirty="0"/>
              <a:t>( 1 2 </a:t>
            </a:r>
            <a:r>
              <a:rPr lang="en-AU" b="1" dirty="0">
                <a:solidFill>
                  <a:srgbClr val="0081C7"/>
                </a:solidFill>
              </a:rPr>
              <a:t>4</a:t>
            </a:r>
            <a:r>
              <a:rPr lang="en-AU" dirty="0">
                <a:solidFill>
                  <a:srgbClr val="0081C7"/>
                </a:solidFill>
              </a:rPr>
              <a:t> </a:t>
            </a:r>
            <a:r>
              <a:rPr lang="en-AU" b="1" dirty="0">
                <a:solidFill>
                  <a:srgbClr val="0081C7"/>
                </a:solidFill>
              </a:rPr>
              <a:t>5</a:t>
            </a:r>
            <a:r>
              <a:rPr lang="en-AU" dirty="0"/>
              <a:t> 8 ) –&gt; ( 1 2 </a:t>
            </a:r>
            <a:r>
              <a:rPr lang="en-AU" b="1" dirty="0">
                <a:solidFill>
                  <a:srgbClr val="0081C7"/>
                </a:solidFill>
              </a:rPr>
              <a:t>4</a:t>
            </a:r>
            <a:r>
              <a:rPr lang="en-AU" dirty="0">
                <a:solidFill>
                  <a:srgbClr val="0081C7"/>
                </a:solidFill>
              </a:rPr>
              <a:t> </a:t>
            </a:r>
            <a:r>
              <a:rPr lang="en-AU" b="1" dirty="0">
                <a:solidFill>
                  <a:srgbClr val="0081C7"/>
                </a:solidFill>
              </a:rPr>
              <a:t>5</a:t>
            </a:r>
            <a:r>
              <a:rPr lang="en-AU" dirty="0"/>
              <a:t> 8 </a:t>
            </a:r>
            <a:r>
              <a:rPr lang="en-AU" dirty="0" smtClean="0"/>
              <a:t>), </a:t>
            </a:r>
            <a:r>
              <a:rPr lang="en-AU" dirty="0"/>
              <a:t>Already in order, no swap.</a:t>
            </a:r>
            <a:br>
              <a:rPr lang="en-AU" dirty="0"/>
            </a:br>
            <a:r>
              <a:rPr lang="en-AU" dirty="0"/>
              <a:t>( 1 2 4 </a:t>
            </a:r>
            <a:r>
              <a:rPr lang="en-AU" b="1" dirty="0">
                <a:solidFill>
                  <a:srgbClr val="7030A0"/>
                </a:solidFill>
              </a:rPr>
              <a:t>5</a:t>
            </a:r>
            <a:r>
              <a:rPr lang="en-AU" dirty="0">
                <a:solidFill>
                  <a:srgbClr val="7030A0"/>
                </a:solidFill>
              </a:rPr>
              <a:t> </a:t>
            </a:r>
            <a:r>
              <a:rPr lang="en-AU" b="1" dirty="0">
                <a:solidFill>
                  <a:srgbClr val="7030A0"/>
                </a:solidFill>
              </a:rPr>
              <a:t>8</a:t>
            </a:r>
            <a:r>
              <a:rPr lang="en-AU" dirty="0"/>
              <a:t> ) –&gt; </a:t>
            </a:r>
            <a:r>
              <a:rPr lang="en-AU" dirty="0" smtClean="0"/>
              <a:t>( </a:t>
            </a:r>
            <a:r>
              <a:rPr lang="en-AU" dirty="0"/>
              <a:t>1 2 4 </a:t>
            </a:r>
            <a:r>
              <a:rPr lang="en-AU" b="1" dirty="0">
                <a:solidFill>
                  <a:srgbClr val="7030A0"/>
                </a:solidFill>
              </a:rPr>
              <a:t>5</a:t>
            </a:r>
            <a:r>
              <a:rPr lang="en-AU" dirty="0">
                <a:solidFill>
                  <a:srgbClr val="7030A0"/>
                </a:solidFill>
              </a:rPr>
              <a:t> </a:t>
            </a:r>
            <a:r>
              <a:rPr lang="en-AU" b="1" dirty="0">
                <a:solidFill>
                  <a:srgbClr val="7030A0"/>
                </a:solidFill>
              </a:rPr>
              <a:t>8</a:t>
            </a:r>
            <a:r>
              <a:rPr lang="en-AU" dirty="0"/>
              <a:t> </a:t>
            </a:r>
            <a:r>
              <a:rPr lang="en-AU" dirty="0" smtClean="0"/>
              <a:t>), </a:t>
            </a:r>
            <a:r>
              <a:rPr lang="en-AU" dirty="0"/>
              <a:t>Already in order, no swap</a:t>
            </a:r>
            <a:r>
              <a:rPr lang="en-AU" dirty="0" smtClean="0"/>
              <a:t>.</a:t>
            </a:r>
          </a:p>
          <a:p>
            <a:pPr fontAlgn="base"/>
            <a:r>
              <a:rPr lang="en-AU" dirty="0"/>
              <a:t/>
            </a:r>
            <a:br>
              <a:rPr lang="en-AU" dirty="0"/>
            </a:br>
            <a:r>
              <a:rPr lang="en-AU" dirty="0"/>
              <a:t>Now, the </a:t>
            </a:r>
            <a:r>
              <a:rPr lang="en-AU" dirty="0" smtClean="0"/>
              <a:t>numbers are already </a:t>
            </a:r>
            <a:r>
              <a:rPr lang="en-AU" dirty="0"/>
              <a:t>sorted, but our algorithm does not know if it is </a:t>
            </a:r>
            <a:r>
              <a:rPr lang="en-AU" dirty="0" smtClean="0"/>
              <a:t>completed! </a:t>
            </a:r>
            <a:r>
              <a:rPr lang="en-AU" dirty="0"/>
              <a:t>The </a:t>
            </a:r>
            <a:r>
              <a:rPr lang="en-AU" dirty="0" smtClean="0"/>
              <a:t>Bubble Sort algorithm </a:t>
            </a:r>
            <a:r>
              <a:rPr lang="en-AU" dirty="0"/>
              <a:t>needs one </a:t>
            </a:r>
            <a:r>
              <a:rPr lang="en-AU" b="1" dirty="0"/>
              <a:t>whole</a:t>
            </a:r>
            <a:r>
              <a:rPr lang="en-AU" dirty="0"/>
              <a:t> pass without </a:t>
            </a:r>
            <a:r>
              <a:rPr lang="en-AU" b="1" dirty="0"/>
              <a:t>any</a:t>
            </a:r>
            <a:r>
              <a:rPr lang="en-AU" dirty="0"/>
              <a:t> </a:t>
            </a:r>
            <a:r>
              <a:rPr lang="en-AU" dirty="0" smtClean="0"/>
              <a:t>swaps </a:t>
            </a:r>
            <a:r>
              <a:rPr lang="en-AU" dirty="0"/>
              <a:t>to know it is sorted</a:t>
            </a:r>
            <a:r>
              <a:rPr lang="en-AU" dirty="0" smtClean="0"/>
              <a:t>. So it will run a third time, and there will be no swaps, and the process will end.</a:t>
            </a:r>
            <a:endParaRPr lang="en-AU" dirty="0"/>
          </a:p>
        </p:txBody>
      </p:sp>
      <p:sp>
        <p:nvSpPr>
          <p:cNvPr id="5" name="TextBox 4"/>
          <p:cNvSpPr txBox="1"/>
          <p:nvPr/>
        </p:nvSpPr>
        <p:spPr>
          <a:xfrm>
            <a:off x="333858" y="6381960"/>
            <a:ext cx="2710999" cy="230832"/>
          </a:xfrm>
          <a:prstGeom prst="rect">
            <a:avLst/>
          </a:prstGeom>
          <a:noFill/>
        </p:spPr>
        <p:txBody>
          <a:bodyPr wrap="none" rtlCol="0">
            <a:spAutoFit/>
          </a:bodyPr>
          <a:lstStyle/>
          <a:p>
            <a:r>
              <a:rPr lang="en-AU" sz="900" i="1" dirty="0"/>
              <a:t>Reference: https://</a:t>
            </a:r>
            <a:r>
              <a:rPr lang="en-AU" sz="900" i="1" dirty="0" smtClean="0"/>
              <a:t>en.wikipedia.org/wiki/Bubble_sort </a:t>
            </a:r>
            <a:endParaRPr lang="en-AU" sz="900" i="1" dirty="0"/>
          </a:p>
        </p:txBody>
      </p:sp>
    </p:spTree>
    <p:extLst>
      <p:ext uri="{BB962C8B-B14F-4D97-AF65-F5344CB8AC3E}">
        <p14:creationId xmlns:p14="http://schemas.microsoft.com/office/powerpoint/2010/main" val="88808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83629" y="679577"/>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solidFill>
                  <a:srgbClr val="0081C7"/>
                </a:solidFill>
              </a:rPr>
              <a:t>Algorithms</a:t>
            </a:r>
            <a:r>
              <a:rPr lang="en-AU" sz="5400" b="1" dirty="0"/>
              <a:t> are Everywhere!</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1098375" y="3466229"/>
            <a:ext cx="1438214" cy="584775"/>
          </a:xfrm>
          <a:prstGeom prst="rect">
            <a:avLst/>
          </a:prstGeom>
          <a:noFill/>
        </p:spPr>
        <p:txBody>
          <a:bodyPr wrap="none" rtlCol="0">
            <a:spAutoFit/>
          </a:bodyPr>
          <a:lstStyle/>
          <a:p>
            <a:r>
              <a:rPr lang="en-AU" sz="3200" dirty="0">
                <a:solidFill>
                  <a:schemeClr val="accent6"/>
                </a:solidFill>
              </a:rPr>
              <a:t>Science</a:t>
            </a:r>
          </a:p>
        </p:txBody>
      </p:sp>
      <p:sp>
        <p:nvSpPr>
          <p:cNvPr id="6" name="Rectangle 5"/>
          <p:cNvSpPr/>
          <p:nvPr/>
        </p:nvSpPr>
        <p:spPr>
          <a:xfrm>
            <a:off x="5412565" y="2049294"/>
            <a:ext cx="2116477" cy="523220"/>
          </a:xfrm>
          <a:prstGeom prst="rect">
            <a:avLst/>
          </a:prstGeom>
        </p:spPr>
        <p:txBody>
          <a:bodyPr wrap="none">
            <a:spAutoFit/>
          </a:bodyPr>
          <a:lstStyle/>
          <a:p>
            <a:r>
              <a:rPr lang="en-AU" sz="2800" dirty="0">
                <a:solidFill>
                  <a:srgbClr val="00B0F0"/>
                </a:solidFill>
              </a:rPr>
              <a:t>Data Analysis</a:t>
            </a:r>
          </a:p>
        </p:txBody>
      </p:sp>
      <p:sp>
        <p:nvSpPr>
          <p:cNvPr id="8" name="Rectangle 7"/>
          <p:cNvSpPr/>
          <p:nvPr/>
        </p:nvSpPr>
        <p:spPr>
          <a:xfrm>
            <a:off x="5792189" y="4732028"/>
            <a:ext cx="2247731" cy="646331"/>
          </a:xfrm>
          <a:prstGeom prst="rect">
            <a:avLst/>
          </a:prstGeom>
        </p:spPr>
        <p:txBody>
          <a:bodyPr wrap="none">
            <a:spAutoFit/>
          </a:bodyPr>
          <a:lstStyle/>
          <a:p>
            <a:r>
              <a:rPr lang="en-AU" sz="3600" dirty="0">
                <a:solidFill>
                  <a:srgbClr val="C00000"/>
                </a:solidFill>
              </a:rPr>
              <a:t>Computing</a:t>
            </a:r>
          </a:p>
        </p:txBody>
      </p:sp>
      <p:sp>
        <p:nvSpPr>
          <p:cNvPr id="9" name="Rectangle 8"/>
          <p:cNvSpPr/>
          <p:nvPr/>
        </p:nvSpPr>
        <p:spPr>
          <a:xfrm>
            <a:off x="768285" y="2373212"/>
            <a:ext cx="2098395" cy="523220"/>
          </a:xfrm>
          <a:prstGeom prst="rect">
            <a:avLst/>
          </a:prstGeom>
        </p:spPr>
        <p:txBody>
          <a:bodyPr wrap="none">
            <a:spAutoFit/>
          </a:bodyPr>
          <a:lstStyle/>
          <a:p>
            <a:r>
              <a:rPr lang="en-AU" sz="2800" dirty="0">
                <a:solidFill>
                  <a:srgbClr val="FF0000"/>
                </a:solidFill>
              </a:rPr>
              <a:t>Mathematics</a:t>
            </a:r>
            <a:endParaRPr lang="en-AU" dirty="0">
              <a:solidFill>
                <a:srgbClr val="FF0000"/>
              </a:solidFill>
            </a:endParaRPr>
          </a:p>
        </p:txBody>
      </p:sp>
      <p:sp>
        <p:nvSpPr>
          <p:cNvPr id="10" name="Rectangle 9"/>
          <p:cNvSpPr/>
          <p:nvPr/>
        </p:nvSpPr>
        <p:spPr>
          <a:xfrm>
            <a:off x="1020817" y="4442862"/>
            <a:ext cx="2317045" cy="584775"/>
          </a:xfrm>
          <a:prstGeom prst="rect">
            <a:avLst/>
          </a:prstGeom>
        </p:spPr>
        <p:txBody>
          <a:bodyPr wrap="none">
            <a:spAutoFit/>
          </a:bodyPr>
          <a:lstStyle/>
          <a:p>
            <a:r>
              <a:rPr lang="en-AU" sz="3200" dirty="0">
                <a:solidFill>
                  <a:srgbClr val="7030A0"/>
                </a:solidFill>
              </a:rPr>
              <a:t>Video games</a:t>
            </a:r>
          </a:p>
        </p:txBody>
      </p:sp>
      <p:sp>
        <p:nvSpPr>
          <p:cNvPr id="14" name="Rectangle 13"/>
          <p:cNvSpPr/>
          <p:nvPr/>
        </p:nvSpPr>
        <p:spPr>
          <a:xfrm>
            <a:off x="3601190" y="2092699"/>
            <a:ext cx="1284120" cy="461665"/>
          </a:xfrm>
          <a:prstGeom prst="rect">
            <a:avLst/>
          </a:prstGeom>
        </p:spPr>
        <p:txBody>
          <a:bodyPr wrap="square">
            <a:spAutoFit/>
          </a:bodyPr>
          <a:lstStyle/>
          <a:p>
            <a:r>
              <a:rPr lang="en-AU" sz="2400" dirty="0">
                <a:solidFill>
                  <a:srgbClr val="7030A0"/>
                </a:solidFill>
              </a:rPr>
              <a:t>Magic</a:t>
            </a:r>
          </a:p>
        </p:txBody>
      </p:sp>
      <p:sp>
        <p:nvSpPr>
          <p:cNvPr id="17" name="TextBox 16"/>
          <p:cNvSpPr txBox="1"/>
          <p:nvPr/>
        </p:nvSpPr>
        <p:spPr>
          <a:xfrm>
            <a:off x="4121506" y="4081504"/>
            <a:ext cx="3407536" cy="461665"/>
          </a:xfrm>
          <a:prstGeom prst="rect">
            <a:avLst/>
          </a:prstGeom>
          <a:noFill/>
        </p:spPr>
        <p:txBody>
          <a:bodyPr wrap="none" rtlCol="0">
            <a:spAutoFit/>
          </a:bodyPr>
          <a:lstStyle/>
          <a:p>
            <a:r>
              <a:rPr lang="en-AU" sz="2400" dirty="0">
                <a:solidFill>
                  <a:srgbClr val="0081C7"/>
                </a:solidFill>
              </a:rPr>
              <a:t>Climate change modelling</a:t>
            </a:r>
          </a:p>
        </p:txBody>
      </p:sp>
      <p:sp>
        <p:nvSpPr>
          <p:cNvPr id="21" name="TextBox 20"/>
          <p:cNvSpPr txBox="1"/>
          <p:nvPr/>
        </p:nvSpPr>
        <p:spPr>
          <a:xfrm>
            <a:off x="1371630" y="5405354"/>
            <a:ext cx="3057568" cy="461665"/>
          </a:xfrm>
          <a:prstGeom prst="rect">
            <a:avLst/>
          </a:prstGeom>
          <a:noFill/>
        </p:spPr>
        <p:txBody>
          <a:bodyPr wrap="none" rtlCol="0">
            <a:spAutoFit/>
          </a:bodyPr>
          <a:lstStyle/>
          <a:p>
            <a:r>
              <a:rPr lang="en-AU" sz="2400" dirty="0">
                <a:solidFill>
                  <a:srgbClr val="00B0F0"/>
                </a:solidFill>
              </a:rPr>
              <a:t>Google </a:t>
            </a:r>
            <a:r>
              <a:rPr lang="en-AU" sz="2400" dirty="0" smtClean="0">
                <a:solidFill>
                  <a:srgbClr val="00B0F0"/>
                </a:solidFill>
              </a:rPr>
              <a:t>(search engine)</a:t>
            </a:r>
            <a:endParaRPr lang="en-AU" sz="2400" dirty="0">
              <a:solidFill>
                <a:srgbClr val="00B0F0"/>
              </a:solidFill>
            </a:endParaRPr>
          </a:p>
        </p:txBody>
      </p:sp>
      <p:sp>
        <p:nvSpPr>
          <p:cNvPr id="22" name="TextBox 21"/>
          <p:cNvSpPr txBox="1"/>
          <p:nvPr/>
        </p:nvSpPr>
        <p:spPr>
          <a:xfrm>
            <a:off x="3318743" y="3105613"/>
            <a:ext cx="2680349" cy="523220"/>
          </a:xfrm>
          <a:prstGeom prst="rect">
            <a:avLst/>
          </a:prstGeom>
          <a:noFill/>
        </p:spPr>
        <p:txBody>
          <a:bodyPr wrap="none" rtlCol="0">
            <a:spAutoFit/>
          </a:bodyPr>
          <a:lstStyle/>
          <a:p>
            <a:r>
              <a:rPr lang="en-AU" sz="2800" dirty="0">
                <a:solidFill>
                  <a:schemeClr val="accent2"/>
                </a:solidFill>
              </a:rPr>
              <a:t>The stock market</a:t>
            </a:r>
          </a:p>
        </p:txBody>
      </p:sp>
      <p:sp>
        <p:nvSpPr>
          <p:cNvPr id="23" name="TextBox 22"/>
          <p:cNvSpPr txBox="1"/>
          <p:nvPr/>
        </p:nvSpPr>
        <p:spPr>
          <a:xfrm>
            <a:off x="6731388" y="2881454"/>
            <a:ext cx="1737976" cy="584775"/>
          </a:xfrm>
          <a:prstGeom prst="rect">
            <a:avLst/>
          </a:prstGeom>
          <a:noFill/>
        </p:spPr>
        <p:txBody>
          <a:bodyPr wrap="none" rtlCol="0">
            <a:spAutoFit/>
          </a:bodyPr>
          <a:lstStyle/>
          <a:p>
            <a:r>
              <a:rPr lang="en-AU" sz="3200" dirty="0" smtClean="0">
                <a:solidFill>
                  <a:schemeClr val="accent6"/>
                </a:solidFill>
              </a:rPr>
              <a:t>Medicine</a:t>
            </a:r>
            <a:endParaRPr lang="en-AU" sz="3200" dirty="0">
              <a:solidFill>
                <a:schemeClr val="accent6"/>
              </a:solidFill>
            </a:endParaRPr>
          </a:p>
        </p:txBody>
      </p:sp>
    </p:spTree>
    <p:extLst>
      <p:ext uri="{BB962C8B-B14F-4D97-AF65-F5344CB8AC3E}">
        <p14:creationId xmlns:p14="http://schemas.microsoft.com/office/powerpoint/2010/main" val="427813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40049" y="550238"/>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t>Algorithms and </a:t>
            </a:r>
            <a:r>
              <a:rPr lang="en-AU" sz="5400" b="1" dirty="0" smtClean="0">
                <a:solidFill>
                  <a:srgbClr val="00B0F0"/>
                </a:solidFill>
              </a:rPr>
              <a:t>Magicians</a:t>
            </a:r>
            <a:endParaRPr lang="en-AU" sz="5400" b="1" dirty="0">
              <a:solidFill>
                <a:srgbClr val="00B0F0"/>
              </a:solidFill>
            </a:endParaRPr>
          </a:p>
        </p:txBody>
      </p:sp>
      <p:sp>
        <p:nvSpPr>
          <p:cNvPr id="13" name="Content Placeholder 2"/>
          <p:cNvSpPr txBox="1">
            <a:spLocks/>
          </p:cNvSpPr>
          <p:nvPr/>
        </p:nvSpPr>
        <p:spPr>
          <a:xfrm>
            <a:off x="634959" y="1894480"/>
            <a:ext cx="82724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287" y="1599981"/>
            <a:ext cx="7266797" cy="3620445"/>
          </a:xfrm>
          <a:prstGeom prst="rect">
            <a:avLst/>
          </a:prstGeom>
        </p:spPr>
      </p:pic>
      <p:sp>
        <p:nvSpPr>
          <p:cNvPr id="14" name="TextBox 13"/>
          <p:cNvSpPr txBox="1"/>
          <p:nvPr/>
        </p:nvSpPr>
        <p:spPr>
          <a:xfrm>
            <a:off x="384142" y="6331668"/>
            <a:ext cx="1733167" cy="369332"/>
          </a:xfrm>
          <a:prstGeom prst="rect">
            <a:avLst/>
          </a:prstGeom>
          <a:noFill/>
        </p:spPr>
        <p:txBody>
          <a:bodyPr wrap="none" rtlCol="0">
            <a:spAutoFit/>
          </a:bodyPr>
          <a:lstStyle/>
          <a:p>
            <a:r>
              <a:rPr lang="en-AU" sz="900" i="1" dirty="0"/>
              <a:t>Image source: </a:t>
            </a:r>
            <a:r>
              <a:rPr lang="en-AU" sz="900" i="1" dirty="0">
                <a:hlinkClick r:id="rId4"/>
              </a:rPr>
              <a:t>www.pixabay.com</a:t>
            </a:r>
            <a:endParaRPr lang="en-AU" sz="900" i="1" dirty="0"/>
          </a:p>
          <a:p>
            <a:endParaRPr lang="en-AU" sz="900" i="1" dirty="0"/>
          </a:p>
        </p:txBody>
      </p:sp>
      <p:sp>
        <p:nvSpPr>
          <p:cNvPr id="2" name="TextBox 1"/>
          <p:cNvSpPr txBox="1"/>
          <p:nvPr/>
        </p:nvSpPr>
        <p:spPr>
          <a:xfrm>
            <a:off x="969377" y="5281899"/>
            <a:ext cx="3291863" cy="646331"/>
          </a:xfrm>
          <a:prstGeom prst="rect">
            <a:avLst/>
          </a:prstGeom>
          <a:noFill/>
        </p:spPr>
        <p:txBody>
          <a:bodyPr wrap="none" rtlCol="0">
            <a:spAutoFit/>
          </a:bodyPr>
          <a:lstStyle/>
          <a:p>
            <a:r>
              <a:rPr lang="en-AU" dirty="0" smtClean="0"/>
              <a:t>Video: 21 Card Trick</a:t>
            </a:r>
          </a:p>
          <a:p>
            <a:r>
              <a:rPr lang="en-AU" dirty="0">
                <a:hlinkClick r:id="rId5"/>
              </a:rPr>
              <a:t>https://</a:t>
            </a:r>
            <a:r>
              <a:rPr lang="en-AU" dirty="0" smtClean="0">
                <a:hlinkClick r:id="rId5"/>
              </a:rPr>
              <a:t>youtu.be/KpMWlhrYO4A</a:t>
            </a:r>
            <a:r>
              <a:rPr lang="en-AU" dirty="0" smtClean="0"/>
              <a:t> </a:t>
            </a:r>
            <a:endParaRPr lang="en-AU" dirty="0"/>
          </a:p>
        </p:txBody>
      </p:sp>
    </p:spTree>
    <p:extLst>
      <p:ext uri="{BB962C8B-B14F-4D97-AF65-F5344CB8AC3E}">
        <p14:creationId xmlns:p14="http://schemas.microsoft.com/office/powerpoint/2010/main" val="276334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p:cNvSpPr txBox="1">
            <a:spLocks/>
          </p:cNvSpPr>
          <p:nvPr/>
        </p:nvSpPr>
        <p:spPr>
          <a:xfrm>
            <a:off x="583629" y="322871"/>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5400" b="1" i="0" u="none" strike="noStrike" kern="1200" cap="none" spc="0" normalizeH="0" baseline="0" noProof="0" dirty="0" smtClean="0">
                <a:ln>
                  <a:noFill/>
                </a:ln>
                <a:solidFill>
                  <a:srgbClr val="0081C7"/>
                </a:solidFill>
                <a:effectLst/>
                <a:uLnTx/>
                <a:uFillTx/>
                <a:latin typeface="Calibri Light" panose="020F0302020204030204"/>
                <a:ea typeface="+mj-ea"/>
                <a:cs typeface="+mj-cs"/>
              </a:rPr>
              <a:t>21 Card Trick</a:t>
            </a:r>
            <a:endParaRPr kumimoji="0" lang="en-AU" sz="5400" b="1" i="0" u="none" strike="noStrike" kern="1200" cap="none" spc="0" normalizeH="0" baseline="0" noProof="0" dirty="0">
              <a:ln>
                <a:noFill/>
              </a:ln>
              <a:solidFill>
                <a:srgbClr val="0081C7"/>
              </a:solidFill>
              <a:effectLst/>
              <a:uLnTx/>
              <a:uFillTx/>
              <a:latin typeface="Calibri Light" panose="020F0302020204030204"/>
              <a:ea typeface="+mj-ea"/>
              <a:cs typeface="+mj-cs"/>
            </a:endParaRPr>
          </a:p>
        </p:txBody>
      </p:sp>
      <p:sp>
        <p:nvSpPr>
          <p:cNvPr id="2" name="TextBox 1"/>
          <p:cNvSpPr txBox="1"/>
          <p:nvPr/>
        </p:nvSpPr>
        <p:spPr>
          <a:xfrm>
            <a:off x="384142" y="6448123"/>
            <a:ext cx="480400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Source: http://kidsentertainerhub.com/the-21-card-trick/</a:t>
            </a:r>
            <a:endParaRPr kumimoji="0" lang="en-A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3" name="TextBox 12"/>
          <p:cNvSpPr txBox="1"/>
          <p:nvPr/>
        </p:nvSpPr>
        <p:spPr>
          <a:xfrm>
            <a:off x="3549445" y="903123"/>
            <a:ext cx="2910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583629" y="946567"/>
            <a:ext cx="8091959" cy="535531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Have the volunteer shuffle a modified deck of cards</a:t>
            </a:r>
            <a:r>
              <a:rPr kumimoji="0" lang="en-AU" sz="1800" b="0" i="0" u="none" strike="noStrike" kern="1200" cap="none" spc="0" normalizeH="0" noProof="0" dirty="0" smtClean="0">
                <a:ln>
                  <a:noFill/>
                </a:ln>
                <a:solidFill>
                  <a:prstClr val="black"/>
                </a:solidFill>
                <a:effectLst/>
                <a:uLnTx/>
                <a:uFillTx/>
                <a:latin typeface="Calibri" panose="020F0502020204030204"/>
                <a:ea typeface="+mn-ea"/>
                <a:cs typeface="+mn-cs"/>
              </a:rPr>
              <a:t> (use 21 cards).</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Deal out a row of three cards </a:t>
            </a: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face up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from left to right.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Repeat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this another six times, so there are 21 cards laid out in 3 equal lines.</a:t>
            </a:r>
          </a:p>
          <a:p>
            <a:pPr marL="342900" lvl="0" indent="-342900">
              <a:buFont typeface="+mj-lt"/>
              <a:buAutoNum type="arabicPeriod"/>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Have the volunteer mentally select one of the cards. They </a:t>
            </a:r>
            <a:r>
              <a:rPr lang="en-AU" dirty="0" smtClean="0">
                <a:solidFill>
                  <a:prstClr val="black"/>
                </a:solidFill>
              </a:rPr>
              <a:t>can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show/tell</a:t>
            </a:r>
            <a:r>
              <a:rPr kumimoji="0" lang="en-AU"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others.</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 volunteer does not tell you the card, but points to / tells you what line it is in.</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Collect a line of cards that DOES NOT have the volunteer’s card, stack it up.</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Collect the line that DOES have the volunteer’s card, place this on the first stack.</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Collect the remaining line</a:t>
            </a:r>
            <a:r>
              <a:rPr kumimoji="0" lang="en-AU" sz="1800" b="0" i="0" u="none" strike="noStrike" kern="1200" cap="none" spc="0" normalizeH="0" noProof="0" dirty="0" smtClean="0">
                <a:ln>
                  <a:noFill/>
                </a:ln>
                <a:solidFill>
                  <a:prstClr val="black"/>
                </a:solidFill>
                <a:effectLst/>
                <a:uLnTx/>
                <a:uFillTx/>
                <a:latin typeface="Calibri" panose="020F0502020204030204"/>
                <a:ea typeface="+mn-ea"/>
                <a:cs typeface="+mn-cs"/>
              </a:rPr>
              <a:t> of cards,</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and stack it on top of the other cards.</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AU" sz="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Repeat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steps 2 and 3.</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Ask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volunteer to point to the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line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their card is in.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Repeat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steps 6, 7, and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Repeat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steps 2 and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Ask the volunteer to point to </a:t>
            </a:r>
            <a:r>
              <a:rPr lang="en-AU" dirty="0">
                <a:solidFill>
                  <a:prstClr val="black"/>
                </a:solidFill>
              </a:rPr>
              <a:t>the line their card is </a:t>
            </a:r>
            <a:r>
              <a:rPr lang="en-AU" dirty="0" smtClean="0">
                <a:solidFill>
                  <a:prstClr val="black"/>
                </a:solidFill>
              </a:rPr>
              <a:t>in.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Repeat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steps 6, 7, and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Repeat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steps 2 and 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middle card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 the</a:t>
            </a:r>
            <a:r>
              <a:rPr kumimoji="0" lang="en-AU" sz="1800" b="0" i="0" u="none" strike="noStrike" kern="1200" cap="none" spc="0" normalizeH="0" noProof="0" dirty="0" smtClean="0">
                <a:ln>
                  <a:noFill/>
                </a:ln>
                <a:solidFill>
                  <a:prstClr val="black"/>
                </a:solidFill>
                <a:effectLst/>
                <a:uLnTx/>
                <a:uFillTx/>
                <a:latin typeface="Calibri" panose="020F0502020204030204"/>
                <a:ea typeface="+mn-ea"/>
                <a:cs typeface="+mn-cs"/>
              </a:rPr>
              <a:t> middle line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volunteer’s chosen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card!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l="17477" r="18893" b="4822"/>
          <a:stretch/>
        </p:blipFill>
        <p:spPr>
          <a:xfrm>
            <a:off x="6332433" y="3977705"/>
            <a:ext cx="2651993" cy="1513628"/>
          </a:xfrm>
          <a:prstGeom prst="rect">
            <a:avLst/>
          </a:prstGeom>
        </p:spPr>
      </p:pic>
      <p:sp>
        <p:nvSpPr>
          <p:cNvPr id="6" name="Left Bracket 5"/>
          <p:cNvSpPr/>
          <p:nvPr/>
        </p:nvSpPr>
        <p:spPr>
          <a:xfrm>
            <a:off x="583629" y="1565329"/>
            <a:ext cx="184656" cy="511444"/>
          </a:xfrm>
          <a:prstGeom prst="leftBracke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Left Bracket 7"/>
          <p:cNvSpPr/>
          <p:nvPr/>
        </p:nvSpPr>
        <p:spPr>
          <a:xfrm>
            <a:off x="583629" y="2634712"/>
            <a:ext cx="184656" cy="805912"/>
          </a:xfrm>
          <a:prstGeom prst="leftBracke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21610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296609" y="709301"/>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t>Algorithms and </a:t>
            </a:r>
            <a:r>
              <a:rPr lang="en-AU" sz="5400" b="1" dirty="0">
                <a:solidFill>
                  <a:srgbClr val="0081C7"/>
                </a:solidFill>
              </a:rPr>
              <a:t>Networks</a:t>
            </a:r>
          </a:p>
        </p:txBody>
      </p:sp>
      <p:sp>
        <p:nvSpPr>
          <p:cNvPr id="2" name="TextBox 1"/>
          <p:cNvSpPr txBox="1"/>
          <p:nvPr/>
        </p:nvSpPr>
        <p:spPr>
          <a:xfrm>
            <a:off x="293216" y="6497376"/>
            <a:ext cx="4804004" cy="230832"/>
          </a:xfrm>
          <a:prstGeom prst="rect">
            <a:avLst/>
          </a:prstGeom>
          <a:noFill/>
        </p:spPr>
        <p:txBody>
          <a:bodyPr wrap="square" rtlCol="0">
            <a:spAutoFit/>
          </a:bodyPr>
          <a:lstStyle/>
          <a:p>
            <a:r>
              <a:rPr lang="en-AU" sz="900" i="1" dirty="0"/>
              <a:t>Image Source: http://www.pixabay.com</a:t>
            </a:r>
            <a:endParaRPr lang="en-AU" sz="900"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939" y="894436"/>
            <a:ext cx="6437122" cy="4831394"/>
          </a:xfrm>
          <a:prstGeom prst="rect">
            <a:avLst/>
          </a:prstGeom>
        </p:spPr>
      </p:pic>
    </p:spTree>
    <p:extLst>
      <p:ext uri="{BB962C8B-B14F-4D97-AF65-F5344CB8AC3E}">
        <p14:creationId xmlns:p14="http://schemas.microsoft.com/office/powerpoint/2010/main" val="351769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Title 1"/>
          <p:cNvSpPr txBox="1">
            <a:spLocks/>
          </p:cNvSpPr>
          <p:nvPr/>
        </p:nvSpPr>
        <p:spPr>
          <a:xfrm>
            <a:off x="384142" y="559808"/>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t>Algorithms for </a:t>
            </a:r>
            <a:r>
              <a:rPr lang="en-AU" sz="5400" b="1" dirty="0" smtClean="0">
                <a:solidFill>
                  <a:srgbClr val="0081C7"/>
                </a:solidFill>
              </a:rPr>
              <a:t>Apps</a:t>
            </a:r>
            <a:endParaRPr lang="en-AU" sz="5400" b="1" dirty="0">
              <a:solidFill>
                <a:srgbClr val="0081C7"/>
              </a:solidFill>
            </a:endParaRPr>
          </a:p>
        </p:txBody>
      </p:sp>
      <p:pic>
        <p:nvPicPr>
          <p:cNvPr id="1026" name="Picture 2" descr="Smart Phone with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285" y="1635130"/>
            <a:ext cx="3063490" cy="43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1162" y="6443873"/>
            <a:ext cx="3280065" cy="230832"/>
          </a:xfrm>
          <a:prstGeom prst="rect">
            <a:avLst/>
          </a:prstGeom>
          <a:noFill/>
        </p:spPr>
        <p:txBody>
          <a:bodyPr wrap="none" rtlCol="0">
            <a:spAutoFit/>
          </a:bodyPr>
          <a:lstStyle/>
          <a:p>
            <a:r>
              <a:rPr lang="en-AU" sz="900" i="1" dirty="0"/>
              <a:t>Image </a:t>
            </a:r>
            <a:r>
              <a:rPr lang="en-AU" sz="900" i="1" dirty="0" smtClean="0"/>
              <a:t>Source: https://www.lifewire.com/what-are-apps-1616114 </a:t>
            </a:r>
            <a:endParaRPr lang="en-AU" sz="900" i="1" dirty="0"/>
          </a:p>
        </p:txBody>
      </p:sp>
      <p:sp>
        <p:nvSpPr>
          <p:cNvPr id="4" name="TextBox 3"/>
          <p:cNvSpPr txBox="1"/>
          <p:nvPr/>
        </p:nvSpPr>
        <p:spPr>
          <a:xfrm>
            <a:off x="4418950" y="1576476"/>
            <a:ext cx="3844940" cy="4278094"/>
          </a:xfrm>
          <a:prstGeom prst="rect">
            <a:avLst/>
          </a:prstGeom>
          <a:noFill/>
        </p:spPr>
        <p:txBody>
          <a:bodyPr wrap="square" rtlCol="0">
            <a:spAutoFit/>
          </a:bodyPr>
          <a:lstStyle/>
          <a:p>
            <a:r>
              <a:rPr lang="en-AU" sz="3600" dirty="0" smtClean="0"/>
              <a:t>Apps can be:</a:t>
            </a:r>
          </a:p>
          <a:p>
            <a:pPr marL="285750" indent="-285750">
              <a:buFont typeface="Arial" panose="020B0604020202020204" pitchFamily="34" charset="0"/>
              <a:buChar char="•"/>
            </a:pPr>
            <a:r>
              <a:rPr lang="en-AU" sz="3600" dirty="0" smtClean="0"/>
              <a:t>Desktop</a:t>
            </a:r>
          </a:p>
          <a:p>
            <a:pPr marL="285750" indent="-285750">
              <a:buFont typeface="Arial" panose="020B0604020202020204" pitchFamily="34" charset="0"/>
              <a:buChar char="•"/>
            </a:pPr>
            <a:r>
              <a:rPr lang="en-AU" sz="3600" dirty="0" smtClean="0"/>
              <a:t>Mobile</a:t>
            </a:r>
          </a:p>
          <a:p>
            <a:pPr marL="285750" indent="-285750">
              <a:buFont typeface="Arial" panose="020B0604020202020204" pitchFamily="34" charset="0"/>
              <a:buChar char="•"/>
            </a:pPr>
            <a:r>
              <a:rPr lang="en-AU" sz="3600" dirty="0" smtClean="0"/>
              <a:t>Web</a:t>
            </a:r>
          </a:p>
          <a:p>
            <a:pPr marL="285750" indent="-285750">
              <a:buFont typeface="Arial" panose="020B0604020202020204" pitchFamily="34" charset="0"/>
              <a:buChar char="•"/>
            </a:pPr>
            <a:endParaRPr lang="en-AU" sz="2000" dirty="0"/>
          </a:p>
          <a:p>
            <a:r>
              <a:rPr lang="en-AU" sz="3600" dirty="0" smtClean="0"/>
              <a:t>Algorithms are used to instruct how an app works</a:t>
            </a:r>
            <a:endParaRPr lang="en-AU" sz="3600" dirty="0"/>
          </a:p>
        </p:txBody>
      </p:sp>
    </p:spTree>
    <p:extLst>
      <p:ext uri="{BB962C8B-B14F-4D97-AF65-F5344CB8AC3E}">
        <p14:creationId xmlns:p14="http://schemas.microsoft.com/office/powerpoint/2010/main" val="27380664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1688</TotalTime>
  <Words>3165</Words>
  <Application>Microsoft Office PowerPoint</Application>
  <PresentationFormat>On-screen Show (4:3)</PresentationFormat>
  <Paragraphs>298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Calibri</vt:lpstr>
      <vt:lpstr>Calibri Light</vt:lpstr>
      <vt:lpstr>Office Theme</vt:lpstr>
      <vt:lpstr>COMPUTERS &amp;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159</cp:revision>
  <dcterms:created xsi:type="dcterms:W3CDTF">2015-12-03T23:05:44Z</dcterms:created>
  <dcterms:modified xsi:type="dcterms:W3CDTF">2018-04-05T06:52:28Z</dcterms:modified>
</cp:coreProperties>
</file>